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61" r:id="rId3"/>
    <p:sldId id="259" r:id="rId4"/>
    <p:sldId id="258" r:id="rId5"/>
    <p:sldId id="260" r:id="rId6"/>
    <p:sldId id="263" r:id="rId7"/>
    <p:sldId id="262" r:id="rId8"/>
    <p:sldId id="264" r:id="rId9"/>
    <p:sldId id="265" r:id="rId10"/>
    <p:sldId id="268" r:id="rId11"/>
    <p:sldId id="269" r:id="rId12"/>
    <p:sldId id="270" r:id="rId13"/>
    <p:sldId id="271" r:id="rId14"/>
    <p:sldId id="272" r:id="rId15"/>
    <p:sldId id="273" r:id="rId16"/>
    <p:sldId id="275" r:id="rId17"/>
    <p:sldId id="274" r:id="rId18"/>
    <p:sldId id="276" r:id="rId19"/>
    <p:sldId id="277" r:id="rId20"/>
    <p:sldId id="278" r:id="rId21"/>
    <p:sldId id="279" r:id="rId22"/>
    <p:sldId id="280" r:id="rId23"/>
    <p:sldId id="281" r:id="rId24"/>
    <p:sldId id="266" r:id="rId25"/>
    <p:sldId id="283" r:id="rId26"/>
    <p:sldId id="284" r:id="rId27"/>
    <p:sldId id="285" r:id="rId28"/>
    <p:sldId id="288" r:id="rId29"/>
    <p:sldId id="289" r:id="rId30"/>
    <p:sldId id="290" r:id="rId31"/>
    <p:sldId id="291" r:id="rId32"/>
  </p:sldIdLst>
  <p:sldSz cx="9906000" cy="6858000" type="A4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EBF5"/>
    <a:srgbClr val="F35E03"/>
    <a:srgbClr val="F16C51"/>
    <a:srgbClr val="0070BC"/>
    <a:srgbClr val="0069B0"/>
    <a:srgbClr val="073669"/>
    <a:srgbClr val="002774"/>
    <a:srgbClr val="19A2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2800" autoAdjust="0"/>
    <p:restoredTop sz="94660"/>
  </p:normalViewPr>
  <p:slideViewPr>
    <p:cSldViewPr>
      <p:cViewPr>
        <p:scale>
          <a:sx n="66" d="100"/>
          <a:sy n="66" d="100"/>
        </p:scale>
        <p:origin x="-1038" y="-12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622F5-3199-4CDA-BBB4-4ADACF6978EF}" type="datetimeFigureOut">
              <a:rPr lang="ko-KR" altLang="en-US" smtClean="0"/>
              <a:pPr/>
              <a:t>2018-05-23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164A7C-9E77-49A5-8F13-E72B043828B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872700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64A7C-9E77-49A5-8F13-E72B043828B0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0628406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64A7C-9E77-49A5-8F13-E72B043828B0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6849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64A7C-9E77-49A5-8F13-E72B043828B0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6849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64A7C-9E77-49A5-8F13-E72B043828B0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6849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64A7C-9E77-49A5-8F13-E72B043828B0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6849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64A7C-9E77-49A5-8F13-E72B043828B0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0628406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64A7C-9E77-49A5-8F13-E72B043828B0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6849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64A7C-9E77-49A5-8F13-E72B043828B0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6849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64A7C-9E77-49A5-8F13-E72B043828B0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6849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64A7C-9E77-49A5-8F13-E72B043828B0}" type="slidenum">
              <a:rPr lang="ko-KR" altLang="en-US" smtClean="0"/>
              <a:pPr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6849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64A7C-9E77-49A5-8F13-E72B043828B0}" type="slidenum">
              <a:rPr lang="ko-KR" altLang="en-US" smtClean="0"/>
              <a:pPr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684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64A7C-9E77-49A5-8F13-E72B043828B0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0628406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64A7C-9E77-49A5-8F13-E72B043828B0}" type="slidenum">
              <a:rPr lang="ko-KR" altLang="en-US" smtClean="0"/>
              <a:pPr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684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64A7C-9E77-49A5-8F13-E72B043828B0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062840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64A7C-9E77-49A5-8F13-E72B043828B0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062840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64A7C-9E77-49A5-8F13-E72B043828B0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062840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64A7C-9E77-49A5-8F13-E72B043828B0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062840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64A7C-9E77-49A5-8F13-E72B043828B0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0628406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64A7C-9E77-49A5-8F13-E72B043828B0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4699392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64A7C-9E77-49A5-8F13-E72B043828B0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062840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86D8B-3375-4251-BAA4-91FA30C54A0C}" type="datetime1">
              <a:rPr lang="ko-KR" altLang="en-US" smtClean="0"/>
              <a:pPr/>
              <a:t>2018-05-23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7102-3076-4430-8CB1-D511A92F2D2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936897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9AB8F-4B7A-4179-984B-640FF2D5B520}" type="datetime1">
              <a:rPr lang="ko-KR" altLang="en-US" smtClean="0"/>
              <a:pPr/>
              <a:t>2018-05-23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7102-3076-4430-8CB1-D511A92F2D2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322033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75E8F-9DF7-45A5-99A6-631D95FB2F7A}" type="datetime1">
              <a:rPr lang="ko-KR" altLang="en-US" smtClean="0"/>
              <a:pPr/>
              <a:t>2018-05-23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7102-3076-4430-8CB1-D511A92F2D2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066172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7BB05-2E85-422A-9E71-FB3D17931B58}" type="datetime1">
              <a:rPr lang="ko-KR" altLang="en-US" smtClean="0"/>
              <a:pPr/>
              <a:t>2018-05-23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7102-3076-4430-8CB1-D511A92F2D2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840858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35554-A38A-4442-B39D-DF4E0060D9E7}" type="datetime1">
              <a:rPr lang="ko-KR" altLang="en-US" smtClean="0"/>
              <a:pPr/>
              <a:t>2018-05-23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7102-3076-4430-8CB1-D511A92F2D2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705247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06E62-90DA-4F67-A1D5-BEC92F03E6B3}" type="datetime1">
              <a:rPr lang="ko-KR" altLang="en-US" smtClean="0"/>
              <a:pPr/>
              <a:t>2018-05-23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7102-3076-4430-8CB1-D511A92F2D2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30009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148EB-7E64-4087-B97B-2D467B6E276F}" type="datetime1">
              <a:rPr lang="ko-KR" altLang="en-US" smtClean="0"/>
              <a:pPr/>
              <a:t>2018-05-23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7102-3076-4430-8CB1-D511A92F2D2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282681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1125-AFA9-4FE1-8D31-A8EE9EA5923D}" type="datetime1">
              <a:rPr lang="ko-KR" altLang="en-US" smtClean="0"/>
              <a:pPr/>
              <a:t>2018-05-23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7102-3076-4430-8CB1-D511A92F2D2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181583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0EC3A-F07B-406B-A1A6-425F5B3B021F}" type="datetime1">
              <a:rPr lang="ko-KR" altLang="en-US" smtClean="0"/>
              <a:pPr/>
              <a:t>2018-05-23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7102-3076-4430-8CB1-D511A92F2D2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795237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14998-B6F9-4A82-BDAA-A680AC9E3D64}" type="datetime1">
              <a:rPr lang="ko-KR" altLang="en-US" smtClean="0"/>
              <a:pPr/>
              <a:t>2018-05-23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7102-3076-4430-8CB1-D511A92F2D2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028491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3CAB7-68FA-4849-9347-9AC3DD350CC2}" type="datetime1">
              <a:rPr lang="ko-KR" altLang="en-US" smtClean="0"/>
              <a:pPr/>
              <a:t>2018-05-23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7102-3076-4430-8CB1-D511A92F2D2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230163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051E0-FB2A-4E58-949C-E761638074AA}" type="datetime1">
              <a:rPr lang="ko-KR" altLang="en-US" smtClean="0"/>
              <a:pPr/>
              <a:t>2018-05-23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17102-3076-4430-8CB1-D511A92F2D2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967517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0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37.png"/><Relationship Id="rId5" Type="http://schemas.openxmlformats.org/officeDocument/2006/relationships/image" Target="../media/image32.png"/><Relationship Id="rId10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20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20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20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그림 18" descr="그림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그림 59" descr="교회작업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6736" y="1844824"/>
            <a:ext cx="7422232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" name="Picture 2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480" y="3602038"/>
            <a:ext cx="9424491" cy="325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522776" cy="1470025"/>
          </a:xfrm>
        </p:spPr>
        <p:txBody>
          <a:bodyPr/>
          <a:lstStyle/>
          <a:p>
            <a:pPr eaLnBrk="1" hangingPunct="1"/>
            <a:r>
              <a:rPr lang="en-US" altLang="ko-KR" smtClean="0"/>
              <a:t> 	</a:t>
            </a:r>
            <a:endParaRPr lang="ko-KR" altLang="en-US" smtClean="0"/>
          </a:p>
        </p:txBody>
      </p:sp>
      <p:pic>
        <p:nvPicPr>
          <p:cNvPr id="63" name="Picture 3" descr="메인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7774" y="3284538"/>
            <a:ext cx="988753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4" name="그룹 19"/>
          <p:cNvGrpSpPr>
            <a:grpSpLocks/>
          </p:cNvGrpSpPr>
          <p:nvPr/>
        </p:nvGrpSpPr>
        <p:grpSpPr bwMode="auto">
          <a:xfrm>
            <a:off x="455613" y="4005263"/>
            <a:ext cx="2144620" cy="2298700"/>
            <a:chOff x="588983" y="4316413"/>
            <a:chExt cx="1955800" cy="2298700"/>
          </a:xfrm>
        </p:grpSpPr>
        <p:pic>
          <p:nvPicPr>
            <p:cNvPr id="65" name="Picture 5" descr="메인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3597"/>
            <a:stretch>
              <a:fillRect/>
            </a:stretch>
          </p:blipFill>
          <p:spPr bwMode="auto">
            <a:xfrm rot="2027993">
              <a:off x="588983" y="4316413"/>
              <a:ext cx="1955800" cy="1975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" name="Oval 6"/>
            <p:cNvSpPr>
              <a:spLocks noChangeArrowheads="1"/>
            </p:cNvSpPr>
            <p:nvPr/>
          </p:nvSpPr>
          <p:spPr bwMode="auto">
            <a:xfrm>
              <a:off x="1055708" y="6276975"/>
              <a:ext cx="1022350" cy="338138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32001"/>
                  </a:srgbClr>
                </a:gs>
                <a:gs pos="100000">
                  <a:srgbClr val="000000">
                    <a:gamma/>
                    <a:shade val="0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67" name="Picture 7" descr="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58"/>
          <a:stretch>
            <a:fillRect/>
          </a:stretch>
        </p:blipFill>
        <p:spPr bwMode="auto">
          <a:xfrm>
            <a:off x="4771454" y="-26988"/>
            <a:ext cx="5133511" cy="371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2" descr="C:\Users\이영진\Desktop\KCM로고.pn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1407" y="5589612"/>
            <a:ext cx="347978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직사각형 68"/>
          <p:cNvSpPr/>
          <p:nvPr/>
        </p:nvSpPr>
        <p:spPr>
          <a:xfrm>
            <a:off x="-1" y="3429000"/>
            <a:ext cx="9906001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ko-KR" sz="2000" spc="50" dirty="0">
                <a:ln w="11430"/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</a:t>
            </a:r>
            <a:r>
              <a:rPr lang="en-US" altLang="ko-KR" sz="2400" b="1" spc="50" dirty="0" smtClean="0">
                <a:ln w="11430"/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2018. 05. 24</a:t>
            </a:r>
            <a:endParaRPr lang="ko-KR" altLang="en-US" sz="2000" b="1" spc="50" dirty="0">
              <a:ln w="11430"/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0" name="Rectangle 2"/>
          <p:cNvSpPr txBox="1">
            <a:spLocks noChangeArrowheads="1"/>
          </p:cNvSpPr>
          <p:nvPr/>
        </p:nvSpPr>
        <p:spPr>
          <a:xfrm>
            <a:off x="0" y="1556792"/>
            <a:ext cx="9904966" cy="1382713"/>
          </a:xfrm>
          <a:prstGeom prst="rect">
            <a:avLst/>
          </a:prstGeom>
        </p:spPr>
        <p:txBody>
          <a:bodyPr lIns="95782" tIns="47891" rIns="95782" bIns="47891" anchor="ctr"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rible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957816" fontAlgn="auto">
              <a:lnSpc>
                <a:spcPts val="4000"/>
              </a:lnSpc>
              <a:spcAft>
                <a:spcPts val="0"/>
              </a:spcAft>
              <a:defRPr/>
            </a:pPr>
            <a:r>
              <a:rPr kumimoji="0" lang="ko-KR" altLang="en-US" sz="4000" b="1" dirty="0">
                <a:ln w="24500" cmpd="dbl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6666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+mj-cs"/>
              </a:rPr>
              <a:t> 성전건축  유의사항</a:t>
            </a:r>
            <a:r>
              <a:rPr kumimoji="0" lang="ko-KR" altLang="en-US" sz="4000" spc="50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+mj-cs"/>
              </a:rPr>
              <a:t>        </a:t>
            </a:r>
            <a:r>
              <a:rPr kumimoji="0" lang="ko-KR" altLang="en-US" sz="2800" spc="50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+mj-cs"/>
              </a:rPr>
              <a:t> </a:t>
            </a:r>
          </a:p>
        </p:txBody>
      </p:sp>
      <p:sp>
        <p:nvSpPr>
          <p:cNvPr id="72" name="직사각형 71"/>
          <p:cNvSpPr/>
          <p:nvPr/>
        </p:nvSpPr>
        <p:spPr>
          <a:xfrm>
            <a:off x="-1" y="6015931"/>
            <a:ext cx="9906001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ko-KR" altLang="en-US" sz="1500" b="1" spc="50" dirty="0" smtClean="0">
                <a:ln w="11430"/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건축</a:t>
            </a:r>
            <a:r>
              <a:rPr lang="en-US" altLang="ko-KR" sz="1500" b="1" spc="50" dirty="0" smtClean="0">
                <a:ln w="11430"/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CM</a:t>
            </a:r>
            <a:r>
              <a:rPr lang="ko-KR" altLang="en-US" sz="1500" b="1" spc="50" dirty="0" smtClean="0">
                <a:ln w="11430"/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처 한일동</a:t>
            </a:r>
            <a:endParaRPr lang="ko-KR" altLang="en-US" sz="1500" b="1" spc="50" dirty="0">
              <a:ln w="11430"/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701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그림 153" descr="백그라운드1.pn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 t="34325"/>
          <a:stretch>
            <a:fillRect/>
          </a:stretch>
        </p:blipFill>
        <p:spPr>
          <a:xfrm>
            <a:off x="-624" y="3972940"/>
            <a:ext cx="9906624" cy="2885060"/>
          </a:xfrm>
          <a:prstGeom prst="rect">
            <a:avLst/>
          </a:prstGeom>
        </p:spPr>
      </p:pic>
      <p:sp>
        <p:nvSpPr>
          <p:cNvPr id="127" name="아래쪽 화살표 126"/>
          <p:cNvSpPr/>
          <p:nvPr/>
        </p:nvSpPr>
        <p:spPr>
          <a:xfrm rot="16200000">
            <a:off x="1800764" y="2951939"/>
            <a:ext cx="760368" cy="818586"/>
          </a:xfrm>
          <a:prstGeom prst="downArrow">
            <a:avLst>
              <a:gd name="adj1" fmla="val 50000"/>
              <a:gd name="adj2" fmla="val 50000"/>
            </a:avLst>
          </a:prstGeom>
          <a:gradFill>
            <a:gsLst>
              <a:gs pos="0">
                <a:schemeClr val="bg1">
                  <a:alpha val="83000"/>
                </a:schemeClr>
              </a:gs>
              <a:gs pos="41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50" name="아래쪽 화살표 149"/>
          <p:cNvSpPr/>
          <p:nvPr/>
        </p:nvSpPr>
        <p:spPr>
          <a:xfrm rot="16200000">
            <a:off x="3613709" y="2951939"/>
            <a:ext cx="760368" cy="818586"/>
          </a:xfrm>
          <a:prstGeom prst="downArrow">
            <a:avLst>
              <a:gd name="adj1" fmla="val 50000"/>
              <a:gd name="adj2" fmla="val 50000"/>
            </a:avLst>
          </a:prstGeom>
          <a:gradFill>
            <a:gsLst>
              <a:gs pos="0">
                <a:schemeClr val="bg1">
                  <a:alpha val="83000"/>
                </a:schemeClr>
              </a:gs>
              <a:gs pos="41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51" name="아래쪽 화살표 150"/>
          <p:cNvSpPr/>
          <p:nvPr/>
        </p:nvSpPr>
        <p:spPr>
          <a:xfrm rot="16200000">
            <a:off x="5468722" y="2951939"/>
            <a:ext cx="760368" cy="818586"/>
          </a:xfrm>
          <a:prstGeom prst="downArrow">
            <a:avLst>
              <a:gd name="adj1" fmla="val 50000"/>
              <a:gd name="adj2" fmla="val 50000"/>
            </a:avLst>
          </a:prstGeom>
          <a:gradFill>
            <a:gsLst>
              <a:gs pos="0">
                <a:schemeClr val="bg1">
                  <a:alpha val="83000"/>
                </a:schemeClr>
              </a:gs>
              <a:gs pos="41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52" name="아래쪽 화살표 151"/>
          <p:cNvSpPr/>
          <p:nvPr/>
        </p:nvSpPr>
        <p:spPr>
          <a:xfrm rot="16200000">
            <a:off x="7309765" y="2951939"/>
            <a:ext cx="760368" cy="818586"/>
          </a:xfrm>
          <a:prstGeom prst="downArrow">
            <a:avLst>
              <a:gd name="adj1" fmla="val 50000"/>
              <a:gd name="adj2" fmla="val 50000"/>
            </a:avLst>
          </a:prstGeom>
          <a:gradFill>
            <a:gsLst>
              <a:gs pos="0">
                <a:schemeClr val="bg1">
                  <a:alpha val="83000"/>
                </a:schemeClr>
              </a:gs>
              <a:gs pos="41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47" name="Oval 37"/>
          <p:cNvSpPr>
            <a:spLocks noChangeArrowheads="1"/>
          </p:cNvSpPr>
          <p:nvPr/>
        </p:nvSpPr>
        <p:spPr bwMode="auto">
          <a:xfrm>
            <a:off x="4307408" y="2132856"/>
            <a:ext cx="1333500" cy="1331913"/>
          </a:xfrm>
          <a:prstGeom prst="ellipse">
            <a:avLst/>
          </a:prstGeom>
          <a:gradFill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75000"/>
                </a:schemeClr>
              </a:gs>
            </a:gsLst>
            <a:lin ang="0" scaled="1"/>
          </a:gra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eaLnBrk="1" hangingPunct="1"/>
            <a:endParaRPr lang="ko-KR" altLang="en-US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48" name="Oval 37"/>
          <p:cNvSpPr>
            <a:spLocks noChangeArrowheads="1"/>
          </p:cNvSpPr>
          <p:nvPr/>
        </p:nvSpPr>
        <p:spPr bwMode="auto">
          <a:xfrm>
            <a:off x="6160656" y="2132856"/>
            <a:ext cx="1333500" cy="1331913"/>
          </a:xfrm>
          <a:prstGeom prst="ellipse">
            <a:avLst/>
          </a:prstGeom>
          <a:gradFill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75000"/>
                </a:schemeClr>
              </a:gs>
            </a:gsLst>
            <a:lin ang="0" scaled="1"/>
          </a:gra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eaLnBrk="1" hangingPunct="1"/>
            <a:endParaRPr lang="ko-KR" altLang="en-US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49" name="Oval 37"/>
          <p:cNvSpPr>
            <a:spLocks noChangeArrowheads="1"/>
          </p:cNvSpPr>
          <p:nvPr/>
        </p:nvSpPr>
        <p:spPr bwMode="auto">
          <a:xfrm>
            <a:off x="7932554" y="2132856"/>
            <a:ext cx="1333500" cy="1331913"/>
          </a:xfrm>
          <a:prstGeom prst="ellipse">
            <a:avLst/>
          </a:prstGeom>
          <a:gradFill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75000"/>
                </a:schemeClr>
              </a:gs>
            </a:gsLst>
            <a:lin ang="0" scaled="1"/>
          </a:gra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eaLnBrk="1" hangingPunct="1"/>
            <a:endParaRPr lang="ko-KR" altLang="en-US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46" name="Oval 37"/>
          <p:cNvSpPr>
            <a:spLocks noChangeArrowheads="1"/>
          </p:cNvSpPr>
          <p:nvPr/>
        </p:nvSpPr>
        <p:spPr bwMode="auto">
          <a:xfrm>
            <a:off x="2489870" y="2132856"/>
            <a:ext cx="1333500" cy="1331913"/>
          </a:xfrm>
          <a:prstGeom prst="ellipse">
            <a:avLst/>
          </a:prstGeom>
          <a:gradFill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75000"/>
                </a:schemeClr>
              </a:gs>
            </a:gsLst>
            <a:lin ang="0" scaled="1"/>
          </a:gra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eaLnBrk="1" hangingPunct="1"/>
            <a:endParaRPr lang="ko-KR" altLang="en-US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대각선 방향의 모서리가 둥근 사각형 2"/>
          <p:cNvSpPr/>
          <p:nvPr/>
        </p:nvSpPr>
        <p:spPr>
          <a:xfrm>
            <a:off x="2648744" y="1285098"/>
            <a:ext cx="4443487" cy="487718"/>
          </a:xfrm>
          <a:prstGeom prst="round2Diag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700" dirty="0"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건설사업관리 단계별 주요 수행업무</a:t>
            </a:r>
          </a:p>
        </p:txBody>
      </p:sp>
      <p:grpSp>
        <p:nvGrpSpPr>
          <p:cNvPr id="59" name="그룹 58"/>
          <p:cNvGrpSpPr/>
          <p:nvPr/>
        </p:nvGrpSpPr>
        <p:grpSpPr>
          <a:xfrm>
            <a:off x="403796" y="3777704"/>
            <a:ext cx="9141763" cy="2387600"/>
            <a:chOff x="472256" y="3417664"/>
            <a:chExt cx="8299226" cy="23876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모서리가 둥근 직사각형 8"/>
            <p:cNvSpPr/>
            <p:nvPr/>
          </p:nvSpPr>
          <p:spPr bwMode="auto">
            <a:xfrm>
              <a:off x="472256" y="3420839"/>
              <a:ext cx="1587926" cy="2379662"/>
            </a:xfrm>
            <a:prstGeom prst="roundRect">
              <a:avLst>
                <a:gd name="adj" fmla="val 8499"/>
              </a:avLst>
            </a:prstGeom>
            <a:grpFill/>
            <a:ln w="1905"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0" anchor="t" anchorCtr="0"/>
            <a:lstStyle/>
            <a:p>
              <a:pPr>
                <a:defRPr/>
              </a:pPr>
              <a:r>
                <a:rPr lang="en-US" altLang="ko-KR" sz="1300" dirty="0" smtClean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- </a:t>
              </a:r>
              <a:r>
                <a:rPr lang="ko-KR" altLang="en-US" sz="1300" dirty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사업구상 지원 및 </a:t>
              </a:r>
              <a:endParaRPr lang="en-US" altLang="ko-KR" sz="1300" dirty="0">
                <a:solidFill>
                  <a:prstClr val="black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pPr>
                <a:defRPr/>
              </a:pPr>
              <a:r>
                <a:rPr lang="en-US" altLang="ko-KR" sz="1300" dirty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</a:t>
              </a:r>
              <a:r>
                <a:rPr lang="en-US" altLang="ko-KR" sz="1300" dirty="0" smtClean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  </a:t>
              </a:r>
              <a:r>
                <a:rPr lang="ko-KR" altLang="en-US" sz="1300" dirty="0" smtClean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사업성 </a:t>
              </a:r>
              <a:r>
                <a:rPr lang="ko-KR" altLang="en-US" sz="1300" dirty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검토</a:t>
              </a:r>
              <a:endParaRPr lang="en-US" altLang="ko-KR" sz="1300" dirty="0">
                <a:solidFill>
                  <a:prstClr val="black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pPr>
                <a:defRPr/>
              </a:pPr>
              <a:endParaRPr lang="en-US" altLang="ko-KR" sz="1300" dirty="0">
                <a:solidFill>
                  <a:prstClr val="black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pPr>
                <a:defRPr/>
              </a:pPr>
              <a:r>
                <a:rPr lang="en-US" altLang="ko-KR" sz="1300" dirty="0" smtClean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- </a:t>
              </a:r>
              <a:r>
                <a:rPr lang="ko-KR" altLang="en-US" sz="1300" dirty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총 사업비 적정성 </a:t>
              </a:r>
              <a:endParaRPr lang="en-US" altLang="ko-KR" sz="1300" dirty="0">
                <a:solidFill>
                  <a:prstClr val="black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pPr>
                <a:defRPr/>
              </a:pPr>
              <a:r>
                <a:rPr lang="en-US" altLang="ko-KR" sz="1300" dirty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</a:t>
              </a:r>
              <a:r>
                <a:rPr lang="en-US" altLang="ko-KR" sz="1300" dirty="0" smtClean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  </a:t>
              </a:r>
              <a:r>
                <a:rPr lang="ko-KR" altLang="en-US" sz="1300" dirty="0" smtClean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검토 </a:t>
              </a:r>
              <a:r>
                <a:rPr lang="ko-KR" altLang="en-US" sz="1300" dirty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및 산정</a:t>
              </a:r>
              <a:endParaRPr lang="en-US" altLang="ko-KR" sz="1300" dirty="0">
                <a:solidFill>
                  <a:prstClr val="black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pPr>
                <a:defRPr/>
              </a:pPr>
              <a:r>
                <a:rPr lang="en-US" altLang="ko-KR" sz="1300" dirty="0" smtClean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</a:t>
              </a:r>
            </a:p>
            <a:p>
              <a:pPr>
                <a:defRPr/>
              </a:pPr>
              <a:r>
                <a:rPr lang="en-US" altLang="ko-KR" sz="1300" dirty="0" smtClean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- </a:t>
              </a:r>
              <a:r>
                <a:rPr lang="ko-KR" altLang="en-US" sz="1300" dirty="0" smtClean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건설사업관리</a:t>
              </a:r>
              <a:endParaRPr lang="en-US" altLang="ko-KR" sz="1300" dirty="0" smtClean="0">
                <a:solidFill>
                  <a:prstClr val="black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pPr>
                <a:defRPr/>
              </a:pPr>
              <a:r>
                <a:rPr lang="en-US" altLang="ko-KR" sz="1300" dirty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</a:t>
              </a:r>
              <a:r>
                <a:rPr lang="en-US" altLang="ko-KR" sz="1300" dirty="0" smtClean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  </a:t>
              </a:r>
              <a:r>
                <a:rPr lang="ko-KR" altLang="en-US" sz="1300" dirty="0" smtClean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시스템</a:t>
              </a:r>
              <a:r>
                <a:rPr lang="en-US" altLang="ko-KR" sz="1300" dirty="0" smtClean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</a:t>
              </a:r>
              <a:r>
                <a:rPr lang="ko-KR" altLang="en-US" sz="1300" dirty="0" smtClean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구축</a:t>
              </a:r>
              <a:endParaRPr lang="en-US" altLang="ko-KR" sz="1300" dirty="0">
                <a:solidFill>
                  <a:prstClr val="black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pPr>
                <a:defRPr/>
              </a:pPr>
              <a:endParaRPr lang="en-US" altLang="ko-KR" sz="1300" dirty="0">
                <a:solidFill>
                  <a:prstClr val="black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pPr>
                <a:defRPr/>
              </a:pPr>
              <a:r>
                <a:rPr lang="en-US" altLang="ko-KR" sz="1300" dirty="0" smtClean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- </a:t>
              </a:r>
              <a:r>
                <a:rPr lang="ko-KR" altLang="en-US" sz="1300" dirty="0" smtClean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설계자 </a:t>
              </a:r>
              <a:r>
                <a:rPr lang="ko-KR" altLang="en-US" sz="1300" dirty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선정업무</a:t>
              </a:r>
              <a:endParaRPr lang="en-US" altLang="ko-KR" sz="1300" dirty="0">
                <a:solidFill>
                  <a:prstClr val="black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pPr>
                <a:defRPr/>
              </a:pPr>
              <a:r>
                <a:rPr lang="en-US" altLang="ko-KR" sz="1300" dirty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</a:t>
              </a:r>
              <a:r>
                <a:rPr lang="en-US" altLang="ko-KR" sz="1300" dirty="0" smtClean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  </a:t>
              </a:r>
              <a:r>
                <a:rPr lang="ko-KR" altLang="en-US" sz="1300" dirty="0" smtClean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지원</a:t>
              </a:r>
              <a:endParaRPr lang="ko-KR" altLang="en-US" sz="1300" dirty="0">
                <a:solidFill>
                  <a:prstClr val="black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10" name="모서리가 둥근 직사각형 9"/>
            <p:cNvSpPr/>
            <p:nvPr/>
          </p:nvSpPr>
          <p:spPr bwMode="auto">
            <a:xfrm>
              <a:off x="2151350" y="3420839"/>
              <a:ext cx="1587924" cy="2379662"/>
            </a:xfrm>
            <a:prstGeom prst="roundRect">
              <a:avLst>
                <a:gd name="adj" fmla="val 6320"/>
              </a:avLst>
            </a:prstGeom>
            <a:grpFill/>
            <a:ln w="1905"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0" anchor="t" anchorCtr="0"/>
            <a:lstStyle/>
            <a:p>
              <a:pPr>
                <a:lnSpc>
                  <a:spcPts val="1700"/>
                </a:lnSpc>
              </a:pPr>
              <a:r>
                <a:rPr kumimoji="0" lang="en-US" altLang="ko-KR" sz="1300" dirty="0" smtClean="0">
                  <a:solidFill>
                    <a:srgbClr val="00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- </a:t>
              </a:r>
              <a:r>
                <a:rPr kumimoji="0" lang="ko-KR" altLang="en-US" sz="1300" dirty="0" smtClean="0">
                  <a:solidFill>
                    <a:srgbClr val="00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설계도서 검토</a:t>
              </a:r>
              <a:endParaRPr kumimoji="0" lang="en-US" altLang="ko-KR" sz="1300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pPr>
                <a:lnSpc>
                  <a:spcPts val="1700"/>
                </a:lnSpc>
              </a:pPr>
              <a:endParaRPr kumimoji="0" lang="en-US" altLang="ko-KR" sz="1300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pPr>
                <a:lnSpc>
                  <a:spcPts val="1700"/>
                </a:lnSpc>
              </a:pPr>
              <a:r>
                <a:rPr kumimoji="0" lang="en-US" altLang="ko-KR" sz="1300" dirty="0" smtClean="0">
                  <a:solidFill>
                    <a:srgbClr val="00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- </a:t>
              </a:r>
              <a:r>
                <a:rPr kumimoji="0" lang="ko-KR" altLang="en-US" sz="1300" dirty="0" smtClean="0">
                  <a:solidFill>
                    <a:srgbClr val="00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설계의 경제성 및 </a:t>
              </a:r>
              <a:endParaRPr kumimoji="0" lang="en-US" altLang="ko-KR" sz="1300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pPr>
                <a:lnSpc>
                  <a:spcPts val="1700"/>
                </a:lnSpc>
              </a:pPr>
              <a:r>
                <a:rPr kumimoji="0" lang="en-US" altLang="ko-KR" sz="1300" dirty="0" smtClean="0">
                  <a:solidFill>
                    <a:srgbClr val="00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</a:t>
              </a:r>
              <a:r>
                <a:rPr kumimoji="0" lang="ko-KR" altLang="en-US" sz="1300" dirty="0" err="1" smtClean="0">
                  <a:solidFill>
                    <a:srgbClr val="00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시공성</a:t>
              </a:r>
              <a:r>
                <a:rPr kumimoji="0" lang="ko-KR" altLang="en-US" sz="1300" dirty="0" smtClean="0">
                  <a:solidFill>
                    <a:srgbClr val="00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검토</a:t>
              </a:r>
              <a:endParaRPr kumimoji="0" lang="en-US" altLang="ko-KR" sz="1300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pPr>
                <a:lnSpc>
                  <a:spcPts val="1700"/>
                </a:lnSpc>
              </a:pPr>
              <a:endParaRPr kumimoji="0" lang="en-US" altLang="ko-KR" sz="1300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pPr>
                <a:lnSpc>
                  <a:spcPts val="1700"/>
                </a:lnSpc>
              </a:pPr>
              <a:r>
                <a:rPr kumimoji="0" lang="en-US" altLang="ko-KR" sz="1300" dirty="0" smtClean="0">
                  <a:solidFill>
                    <a:srgbClr val="00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- </a:t>
              </a:r>
              <a:r>
                <a:rPr kumimoji="0" lang="ko-KR" altLang="en-US" sz="1300" dirty="0" smtClean="0">
                  <a:solidFill>
                    <a:srgbClr val="00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설계일정 및 진도 </a:t>
              </a:r>
              <a:endParaRPr kumimoji="0" lang="en-US" altLang="ko-KR" sz="1300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pPr>
                <a:lnSpc>
                  <a:spcPts val="1700"/>
                </a:lnSpc>
              </a:pPr>
              <a:r>
                <a:rPr kumimoji="0" lang="en-US" altLang="ko-KR" sz="1300" dirty="0" smtClean="0">
                  <a:solidFill>
                    <a:srgbClr val="00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</a:t>
              </a:r>
              <a:r>
                <a:rPr kumimoji="0" lang="ko-KR" altLang="en-US" sz="1300" dirty="0" smtClean="0">
                  <a:solidFill>
                    <a:srgbClr val="00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관리</a:t>
              </a:r>
              <a:endParaRPr kumimoji="0" lang="en-US" altLang="ko-KR" sz="1300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pPr>
                <a:lnSpc>
                  <a:spcPts val="1700"/>
                </a:lnSpc>
              </a:pPr>
              <a:endParaRPr kumimoji="0" lang="en-US" altLang="ko-KR" sz="1300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pPr>
                <a:lnSpc>
                  <a:spcPts val="1700"/>
                </a:lnSpc>
              </a:pPr>
              <a:r>
                <a:rPr kumimoji="0" lang="en-US" altLang="ko-KR" sz="1300" dirty="0" smtClean="0">
                  <a:solidFill>
                    <a:srgbClr val="00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- Fast track</a:t>
              </a:r>
              <a:r>
                <a:rPr kumimoji="0" lang="ko-KR" altLang="en-US" sz="1300" dirty="0" smtClean="0">
                  <a:solidFill>
                    <a:srgbClr val="00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에 따른 </a:t>
              </a:r>
              <a:endParaRPr kumimoji="0" lang="en-US" altLang="ko-KR" sz="1300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pPr>
                <a:lnSpc>
                  <a:spcPts val="1700"/>
                </a:lnSpc>
              </a:pPr>
              <a:r>
                <a:rPr kumimoji="0" lang="en-US" altLang="ko-KR" sz="1300" dirty="0" smtClean="0">
                  <a:solidFill>
                    <a:srgbClr val="00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</a:t>
              </a:r>
              <a:r>
                <a:rPr kumimoji="0" lang="ko-KR" altLang="en-US" sz="1300" dirty="0" smtClean="0">
                  <a:solidFill>
                    <a:srgbClr val="00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설계 </a:t>
              </a:r>
              <a:r>
                <a:rPr kumimoji="0" lang="en-US" altLang="ko-KR" sz="1300" dirty="0" smtClean="0">
                  <a:solidFill>
                    <a:srgbClr val="00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Coordination</a:t>
              </a:r>
              <a:endParaRPr kumimoji="0" lang="ko-KR" altLang="en-US" sz="130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3830442" y="3417664"/>
              <a:ext cx="1586234" cy="2379662"/>
            </a:xfrm>
            <a:prstGeom prst="roundRect">
              <a:avLst>
                <a:gd name="adj" fmla="val 6855"/>
              </a:avLst>
            </a:prstGeom>
            <a:grpFill/>
            <a:ln w="1905"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0" anchor="t" anchorCtr="0"/>
            <a:lstStyle/>
            <a:p>
              <a:r>
                <a:rPr kumimoji="0" lang="en-US" altLang="ko-KR" sz="1300" dirty="0" smtClean="0">
                  <a:solidFill>
                    <a:srgbClr val="00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- </a:t>
              </a:r>
              <a:r>
                <a:rPr kumimoji="0" lang="ko-KR" altLang="en-US" sz="1300" dirty="0" smtClean="0">
                  <a:solidFill>
                    <a:srgbClr val="00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입찰평가 기준수립</a:t>
              </a:r>
              <a:endParaRPr kumimoji="0" lang="en-US" altLang="ko-KR" sz="1300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endParaRPr kumimoji="0" lang="en-US" altLang="ko-KR" sz="1300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r>
                <a:rPr kumimoji="0" lang="en-US" altLang="ko-KR" sz="1300" dirty="0" smtClean="0">
                  <a:solidFill>
                    <a:srgbClr val="00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- </a:t>
              </a:r>
              <a:r>
                <a:rPr kumimoji="0" lang="ko-KR" altLang="en-US" sz="1300" dirty="0" smtClean="0">
                  <a:solidFill>
                    <a:srgbClr val="00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입찰 평가 및 계약</a:t>
              </a:r>
              <a:endParaRPr kumimoji="0" lang="en-US" altLang="ko-KR" sz="1300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r>
                <a:rPr kumimoji="0" lang="en-US" altLang="ko-KR" sz="1300" dirty="0" smtClean="0">
                  <a:solidFill>
                    <a:srgbClr val="00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   </a:t>
              </a:r>
              <a:r>
                <a:rPr kumimoji="0" lang="ko-KR" altLang="en-US" sz="1300" dirty="0" smtClean="0">
                  <a:solidFill>
                    <a:srgbClr val="00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협상</a:t>
              </a:r>
              <a:endParaRPr kumimoji="0" lang="en-US" altLang="ko-KR" sz="1300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endParaRPr kumimoji="0" lang="en-US" altLang="ko-KR" sz="1300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r>
                <a:rPr kumimoji="0" lang="en-US" altLang="ko-KR" sz="1300" dirty="0" smtClean="0">
                  <a:solidFill>
                    <a:srgbClr val="00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- </a:t>
              </a:r>
              <a:r>
                <a:rPr kumimoji="0" lang="ko-KR" altLang="en-US" sz="1300" dirty="0" err="1" smtClean="0">
                  <a:solidFill>
                    <a:srgbClr val="00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시공자</a:t>
              </a:r>
              <a:r>
                <a:rPr kumimoji="0" lang="ko-KR" altLang="en-US" sz="1300" dirty="0" smtClean="0">
                  <a:solidFill>
                    <a:srgbClr val="00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선정업무</a:t>
              </a:r>
              <a:endParaRPr kumimoji="0" lang="en-US" altLang="ko-KR" sz="1300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r>
                <a:rPr kumimoji="0" lang="en-US" altLang="ko-KR" sz="1300" dirty="0" smtClean="0">
                  <a:solidFill>
                    <a:srgbClr val="00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   </a:t>
              </a:r>
              <a:r>
                <a:rPr kumimoji="0" lang="ko-KR" altLang="en-US" sz="1300" dirty="0" smtClean="0">
                  <a:solidFill>
                    <a:srgbClr val="00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지원</a:t>
              </a:r>
              <a:endParaRPr kumimoji="0" lang="en-US" altLang="ko-KR" sz="1300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endParaRPr kumimoji="0" lang="en-US" altLang="ko-KR" sz="1300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r>
                <a:rPr kumimoji="0" lang="en-US" altLang="ko-KR" sz="1300" dirty="0" smtClean="0">
                  <a:solidFill>
                    <a:srgbClr val="00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- </a:t>
              </a:r>
              <a:r>
                <a:rPr kumimoji="0" lang="ko-KR" altLang="en-US" sz="1300" dirty="0" smtClean="0">
                  <a:solidFill>
                    <a:srgbClr val="00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시공계약 준비</a:t>
              </a:r>
              <a:endParaRPr kumimoji="0" lang="ko-KR" altLang="en-US" sz="130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12" name="모서리가 둥근 직사각형 11"/>
            <p:cNvSpPr/>
            <p:nvPr/>
          </p:nvSpPr>
          <p:spPr bwMode="auto">
            <a:xfrm>
              <a:off x="5507844" y="3425601"/>
              <a:ext cx="1586234" cy="2379663"/>
            </a:xfrm>
            <a:prstGeom prst="roundRect">
              <a:avLst>
                <a:gd name="adj" fmla="val 5219"/>
              </a:avLst>
            </a:prstGeom>
            <a:grpFill/>
            <a:ln w="1905"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0" anchor="t" anchorCtr="0"/>
            <a:lstStyle/>
            <a:p>
              <a:r>
                <a:rPr kumimoji="0" lang="en-US" altLang="ko-KR" sz="1300" dirty="0" smtClean="0">
                  <a:solidFill>
                    <a:srgbClr val="00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- </a:t>
              </a:r>
              <a:r>
                <a:rPr kumimoji="0" lang="ko-KR" altLang="en-US" sz="1300" dirty="0" smtClean="0">
                  <a:solidFill>
                    <a:srgbClr val="00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공사관련 행정업무</a:t>
              </a:r>
              <a:endParaRPr kumimoji="0" lang="en-US" altLang="ko-KR" sz="1300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r>
                <a:rPr kumimoji="0" lang="en-US" altLang="ko-KR" sz="1300" dirty="0" smtClean="0">
                  <a:solidFill>
                    <a:srgbClr val="00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   </a:t>
              </a:r>
              <a:r>
                <a:rPr kumimoji="0" lang="ko-KR" altLang="en-US" sz="1300" dirty="0" smtClean="0">
                  <a:solidFill>
                    <a:srgbClr val="00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처리 및 보고</a:t>
              </a:r>
              <a:endParaRPr kumimoji="0" lang="en-US" altLang="ko-KR" sz="1300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endParaRPr kumimoji="0" lang="en-US" altLang="ko-KR" sz="1300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r>
                <a:rPr kumimoji="0" lang="en-US" altLang="ko-KR" sz="1300" dirty="0" smtClean="0">
                  <a:solidFill>
                    <a:srgbClr val="00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- </a:t>
              </a:r>
              <a:r>
                <a:rPr kumimoji="0" lang="ko-KR" altLang="en-US" sz="1300" dirty="0" smtClean="0">
                  <a:solidFill>
                    <a:srgbClr val="00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설계변경 관리</a:t>
              </a:r>
              <a:endParaRPr kumimoji="0" lang="en-US" altLang="ko-KR" sz="1300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r>
                <a:rPr kumimoji="0" lang="en-US" altLang="ko-KR" sz="1300" dirty="0" smtClean="0">
                  <a:solidFill>
                    <a:srgbClr val="00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</a:t>
              </a:r>
            </a:p>
            <a:p>
              <a:r>
                <a:rPr kumimoji="0" lang="ko-KR" altLang="en-US" sz="1300" dirty="0" smtClean="0">
                  <a:solidFill>
                    <a:srgbClr val="00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</a:t>
              </a:r>
              <a:r>
                <a:rPr kumimoji="0" lang="en-US" altLang="ko-KR" sz="1300" dirty="0" smtClean="0">
                  <a:solidFill>
                    <a:srgbClr val="00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- </a:t>
              </a:r>
              <a:r>
                <a:rPr kumimoji="0" lang="ko-KR" altLang="en-US" sz="1300" dirty="0" smtClean="0">
                  <a:solidFill>
                    <a:srgbClr val="00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공정</a:t>
              </a:r>
              <a:r>
                <a:rPr kumimoji="0" lang="en-US" altLang="ko-KR" sz="1300" dirty="0" smtClean="0">
                  <a:solidFill>
                    <a:srgbClr val="00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,</a:t>
              </a:r>
              <a:r>
                <a:rPr kumimoji="0" lang="ko-KR" altLang="en-US" sz="1300" dirty="0" smtClean="0">
                  <a:solidFill>
                    <a:srgbClr val="00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품질</a:t>
              </a:r>
              <a:r>
                <a:rPr kumimoji="0" lang="en-US" altLang="ko-KR" sz="1300" dirty="0" smtClean="0">
                  <a:solidFill>
                    <a:srgbClr val="00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,</a:t>
              </a:r>
              <a:r>
                <a:rPr kumimoji="0" lang="ko-KR" altLang="en-US" sz="1300" dirty="0" smtClean="0">
                  <a:solidFill>
                    <a:srgbClr val="00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원가</a:t>
              </a:r>
              <a:r>
                <a:rPr kumimoji="0" lang="en-US" altLang="ko-KR" sz="1300" dirty="0" smtClean="0">
                  <a:solidFill>
                    <a:srgbClr val="00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,</a:t>
              </a:r>
              <a:r>
                <a:rPr kumimoji="0" lang="ko-KR" altLang="en-US" sz="1300" dirty="0" smtClean="0">
                  <a:solidFill>
                    <a:srgbClr val="00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</a:t>
              </a:r>
              <a:r>
                <a:rPr kumimoji="0" lang="en-US" altLang="ko-KR" sz="1300" dirty="0" smtClean="0">
                  <a:solidFill>
                    <a:srgbClr val="00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,   </a:t>
              </a:r>
            </a:p>
            <a:p>
              <a:r>
                <a:rPr lang="en-US" altLang="ko-KR" sz="1300" dirty="0">
                  <a:solidFill>
                    <a:srgbClr val="00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</a:t>
              </a:r>
              <a:r>
                <a:rPr lang="en-US" altLang="ko-KR" sz="1300" dirty="0" smtClean="0">
                  <a:solidFill>
                    <a:srgbClr val="00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  </a:t>
              </a:r>
              <a:r>
                <a:rPr kumimoji="0" lang="ko-KR" altLang="en-US" sz="1300" dirty="0" smtClean="0">
                  <a:solidFill>
                    <a:srgbClr val="00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환경관리</a:t>
              </a:r>
              <a:endParaRPr kumimoji="0" lang="en-US" altLang="ko-KR" sz="1300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endParaRPr kumimoji="0" lang="en-US" altLang="ko-KR" sz="1300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r>
                <a:rPr lang="en-US" altLang="ko-KR" sz="1300" dirty="0">
                  <a:solidFill>
                    <a:srgbClr val="00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</a:t>
              </a:r>
              <a:r>
                <a:rPr lang="en-US" altLang="ko-KR" sz="1300" dirty="0" smtClean="0">
                  <a:solidFill>
                    <a:srgbClr val="00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- </a:t>
              </a:r>
              <a:r>
                <a:rPr kumimoji="0" lang="ko-KR" altLang="en-US" sz="1300" dirty="0" smtClean="0">
                  <a:solidFill>
                    <a:srgbClr val="00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클레임 방지 및 </a:t>
              </a:r>
              <a:endParaRPr kumimoji="0" lang="en-US" altLang="ko-KR" sz="1300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r>
                <a:rPr kumimoji="0" lang="en-US" altLang="ko-KR" sz="1300" dirty="0" smtClean="0">
                  <a:solidFill>
                    <a:srgbClr val="00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   </a:t>
              </a:r>
              <a:r>
                <a:rPr kumimoji="0" lang="ko-KR" altLang="en-US" sz="1300" dirty="0" smtClean="0">
                  <a:solidFill>
                    <a:srgbClr val="00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분쟁대응</a:t>
              </a:r>
            </a:p>
            <a:p>
              <a:pPr algn="ctr" defTabSz="95778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300" dirty="0">
                <a:solidFill>
                  <a:prstClr val="white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13" name="모서리가 둥근 직사각형 12"/>
            <p:cNvSpPr/>
            <p:nvPr/>
          </p:nvSpPr>
          <p:spPr bwMode="auto">
            <a:xfrm>
              <a:off x="7185248" y="3417664"/>
              <a:ext cx="1586234" cy="2379662"/>
            </a:xfrm>
            <a:prstGeom prst="roundRect">
              <a:avLst>
                <a:gd name="adj" fmla="val 5219"/>
              </a:avLst>
            </a:prstGeom>
            <a:grpFill/>
            <a:ln w="1905"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0" anchor="t" anchorCtr="0"/>
            <a:lstStyle/>
            <a:p>
              <a:r>
                <a:rPr kumimoji="0" lang="en-US" altLang="ko-KR" sz="1300" dirty="0" smtClean="0">
                  <a:solidFill>
                    <a:srgbClr val="00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- </a:t>
              </a:r>
              <a:r>
                <a:rPr kumimoji="0" lang="ko-KR" altLang="en-US" sz="1300" dirty="0" smtClean="0">
                  <a:solidFill>
                    <a:srgbClr val="00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준공 검사</a:t>
              </a:r>
              <a:endParaRPr kumimoji="0" lang="en-US" altLang="ko-KR" sz="1300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endParaRPr kumimoji="0" lang="en-US" altLang="ko-KR" sz="1300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r>
                <a:rPr kumimoji="0" lang="en-US" altLang="ko-KR" sz="1300" dirty="0" smtClean="0">
                  <a:solidFill>
                    <a:srgbClr val="00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- </a:t>
              </a:r>
              <a:r>
                <a:rPr kumimoji="0" lang="ko-KR" altLang="en-US" sz="1300" dirty="0" smtClean="0">
                  <a:solidFill>
                    <a:srgbClr val="00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운영 및 유지보수 </a:t>
              </a:r>
              <a:endParaRPr kumimoji="0" lang="en-US" altLang="ko-KR" sz="1300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r>
                <a:rPr kumimoji="0" lang="en-US" altLang="ko-KR" sz="1300" dirty="0" smtClean="0">
                  <a:solidFill>
                    <a:srgbClr val="00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   </a:t>
              </a:r>
              <a:r>
                <a:rPr kumimoji="0" lang="ko-KR" altLang="en-US" sz="1300" dirty="0" smtClean="0">
                  <a:solidFill>
                    <a:srgbClr val="00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매뉴얼</a:t>
              </a:r>
              <a:r>
                <a:rPr kumimoji="0" lang="en-US" altLang="ko-KR" sz="1300" dirty="0" smtClean="0">
                  <a:solidFill>
                    <a:srgbClr val="00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, </a:t>
              </a:r>
              <a:r>
                <a:rPr kumimoji="0" lang="ko-KR" altLang="en-US" sz="1300" dirty="0" smtClean="0">
                  <a:solidFill>
                    <a:srgbClr val="00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지침서</a:t>
              </a:r>
              <a:endParaRPr kumimoji="0" lang="en-US" altLang="ko-KR" sz="1300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r>
                <a:rPr kumimoji="0" lang="en-US" altLang="ko-KR" sz="1300" dirty="0" smtClean="0">
                  <a:solidFill>
                    <a:srgbClr val="00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   </a:t>
              </a:r>
              <a:r>
                <a:rPr kumimoji="0" lang="ko-KR" altLang="en-US" sz="1300" dirty="0" smtClean="0">
                  <a:solidFill>
                    <a:srgbClr val="00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검토</a:t>
              </a:r>
              <a:endParaRPr kumimoji="0" lang="en-US" altLang="ko-KR" sz="1300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endParaRPr kumimoji="0" lang="en-US" altLang="ko-KR" sz="1300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r>
                <a:rPr kumimoji="0" lang="en-US" altLang="ko-KR" sz="1300" dirty="0" smtClean="0">
                  <a:solidFill>
                    <a:srgbClr val="00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- </a:t>
              </a:r>
              <a:r>
                <a:rPr kumimoji="0" lang="ko-KR" altLang="en-US" sz="1300" dirty="0" smtClean="0">
                  <a:solidFill>
                    <a:srgbClr val="00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사업에 대한 전반</a:t>
              </a:r>
              <a:endParaRPr kumimoji="0" lang="en-US" altLang="ko-KR" sz="1300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r>
                <a:rPr kumimoji="0" lang="en-US" altLang="ko-KR" sz="1300" dirty="0" smtClean="0">
                  <a:solidFill>
                    <a:srgbClr val="00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   </a:t>
              </a:r>
              <a:r>
                <a:rPr kumimoji="0" lang="ko-KR" altLang="en-US" sz="1300" dirty="0" smtClean="0">
                  <a:solidFill>
                    <a:srgbClr val="00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적인 사후평가</a:t>
              </a:r>
              <a:endParaRPr kumimoji="0" lang="en-US" altLang="ko-KR" sz="1300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endParaRPr kumimoji="0" lang="en-US" altLang="ko-KR" sz="1300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r>
                <a:rPr kumimoji="0" lang="en-US" altLang="ko-KR" sz="1300" dirty="0" smtClean="0">
                  <a:solidFill>
                    <a:srgbClr val="00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- </a:t>
              </a:r>
              <a:r>
                <a:rPr kumimoji="0" lang="ko-KR" altLang="en-US" sz="1300" dirty="0" smtClean="0">
                  <a:solidFill>
                    <a:srgbClr val="00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각종 문서 및 자료</a:t>
              </a:r>
              <a:endParaRPr kumimoji="0" lang="en-US" altLang="ko-KR" sz="1300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r>
                <a:rPr kumimoji="0" lang="en-US" altLang="ko-KR" sz="1300" dirty="0" smtClean="0">
                  <a:solidFill>
                    <a:srgbClr val="00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   </a:t>
              </a:r>
              <a:r>
                <a:rPr kumimoji="0" lang="ko-KR" altLang="en-US" sz="1300" dirty="0" smtClean="0">
                  <a:solidFill>
                    <a:srgbClr val="00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정리 및 이관</a:t>
              </a:r>
            </a:p>
            <a:p>
              <a:pPr algn="ctr" defTabSz="95778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300" dirty="0">
                <a:solidFill>
                  <a:prstClr val="white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52" name="그룹 51"/>
          <p:cNvGrpSpPr/>
          <p:nvPr/>
        </p:nvGrpSpPr>
        <p:grpSpPr>
          <a:xfrm>
            <a:off x="8439150" y="376089"/>
            <a:ext cx="1466850" cy="360040"/>
            <a:chOff x="8439150" y="298748"/>
            <a:chExt cx="1466850" cy="360040"/>
          </a:xfrm>
        </p:grpSpPr>
        <p:grpSp>
          <p:nvGrpSpPr>
            <p:cNvPr id="53" name="그룹 52"/>
            <p:cNvGrpSpPr/>
            <p:nvPr/>
          </p:nvGrpSpPr>
          <p:grpSpPr>
            <a:xfrm>
              <a:off x="8439150" y="323850"/>
              <a:ext cx="1466850" cy="333375"/>
              <a:chOff x="8121352" y="239440"/>
              <a:chExt cx="1784648" cy="432048"/>
            </a:xfrm>
          </p:grpSpPr>
          <p:sp>
            <p:nvSpPr>
              <p:cNvPr id="55" name="모서리가 둥근 직사각형 54"/>
              <p:cNvSpPr/>
              <p:nvPr/>
            </p:nvSpPr>
            <p:spPr>
              <a:xfrm>
                <a:off x="8121352" y="239440"/>
                <a:ext cx="288032" cy="432048"/>
              </a:xfrm>
              <a:prstGeom prst="roundRect">
                <a:avLst>
                  <a:gd name="adj" fmla="val 2328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6" name="모서리가 둥근 직사각형 55"/>
              <p:cNvSpPr/>
              <p:nvPr/>
            </p:nvSpPr>
            <p:spPr>
              <a:xfrm>
                <a:off x="8337376" y="239440"/>
                <a:ext cx="1568624" cy="432048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4" name="직사각형 53"/>
            <p:cNvSpPr/>
            <p:nvPr/>
          </p:nvSpPr>
          <p:spPr>
            <a:xfrm>
              <a:off x="8557520" y="298748"/>
              <a:ext cx="1276472" cy="360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r"/>
              <a:r>
                <a:rPr lang="ko-KR" altLang="en-US" sz="1200" dirty="0" smtClean="0"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성전건축 유의사항</a:t>
              </a:r>
              <a:endParaRPr lang="ko-KR" altLang="en-US" sz="12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57" name="직사각형 56"/>
          <p:cNvSpPr/>
          <p:nvPr/>
        </p:nvSpPr>
        <p:spPr>
          <a:xfrm>
            <a:off x="647378" y="221171"/>
            <a:ext cx="624983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ko-KR" altLang="en-US" sz="2800" b="1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공사비 절감방안</a:t>
            </a:r>
            <a:endParaRPr lang="ko-KR" altLang="en-US" sz="2800" b="1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1" name="직사각형 60"/>
          <p:cNvSpPr/>
          <p:nvPr/>
        </p:nvSpPr>
        <p:spPr>
          <a:xfrm>
            <a:off x="272480" y="1052736"/>
            <a:ext cx="374898" cy="5074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Oval 272"/>
          <p:cNvSpPr>
            <a:spLocks noChangeArrowheads="1"/>
          </p:cNvSpPr>
          <p:nvPr/>
        </p:nvSpPr>
        <p:spPr bwMode="auto">
          <a:xfrm>
            <a:off x="622304" y="3358828"/>
            <a:ext cx="1277938" cy="382588"/>
          </a:xfrm>
          <a:prstGeom prst="ellipse">
            <a:avLst/>
          </a:prstGeom>
          <a:gradFill rotWithShape="1">
            <a:gsLst>
              <a:gs pos="0">
                <a:schemeClr val="tx1">
                  <a:alpha val="43999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eaLnBrk="1" hangingPunct="1"/>
            <a:endParaRPr lang="ko-KR" altLang="en-US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9" name="Oval 37"/>
          <p:cNvSpPr>
            <a:spLocks noChangeArrowheads="1"/>
          </p:cNvSpPr>
          <p:nvPr/>
        </p:nvSpPr>
        <p:spPr bwMode="auto">
          <a:xfrm>
            <a:off x="596904" y="2132856"/>
            <a:ext cx="1333500" cy="1331913"/>
          </a:xfrm>
          <a:prstGeom prst="ellipse">
            <a:avLst/>
          </a:prstGeom>
          <a:gradFill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75000"/>
                </a:schemeClr>
              </a:gs>
            </a:gsLst>
            <a:lin ang="0" scaled="1"/>
          </a:gra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eaLnBrk="1" hangingPunct="1"/>
            <a:endParaRPr lang="ko-KR" altLang="en-US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cxnSp>
        <p:nvCxnSpPr>
          <p:cNvPr id="70" name="AutoShape 38"/>
          <p:cNvCxnSpPr>
            <a:cxnSpLocks noChangeShapeType="1"/>
            <a:stCxn id="69" idx="0"/>
            <a:endCxn id="69" idx="4"/>
          </p:cNvCxnSpPr>
          <p:nvPr/>
        </p:nvCxnSpPr>
        <p:spPr bwMode="auto">
          <a:xfrm>
            <a:off x="1263654" y="2132856"/>
            <a:ext cx="0" cy="1331913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1" name="AutoShape 39"/>
          <p:cNvCxnSpPr>
            <a:cxnSpLocks noChangeShapeType="1"/>
            <a:stCxn id="69" idx="2"/>
            <a:endCxn id="69" idx="6"/>
          </p:cNvCxnSpPr>
          <p:nvPr/>
        </p:nvCxnSpPr>
        <p:spPr bwMode="auto">
          <a:xfrm>
            <a:off x="596904" y="2799606"/>
            <a:ext cx="1333500" cy="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2" name="AutoShape 40"/>
          <p:cNvCxnSpPr>
            <a:cxnSpLocks noChangeShapeType="1"/>
            <a:stCxn id="69" idx="7"/>
            <a:endCxn id="69" idx="3"/>
          </p:cNvCxnSpPr>
          <p:nvPr/>
        </p:nvCxnSpPr>
        <p:spPr bwMode="auto">
          <a:xfrm flipH="1">
            <a:off x="792167" y="2328119"/>
            <a:ext cx="942975" cy="942975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3" name="AutoShape 41"/>
          <p:cNvCxnSpPr>
            <a:cxnSpLocks noChangeShapeType="1"/>
            <a:stCxn id="69" idx="1"/>
            <a:endCxn id="69" idx="5"/>
          </p:cNvCxnSpPr>
          <p:nvPr/>
        </p:nvCxnSpPr>
        <p:spPr bwMode="auto">
          <a:xfrm>
            <a:off x="792167" y="2328119"/>
            <a:ext cx="942975" cy="942975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74" name="Oval 42"/>
          <p:cNvSpPr>
            <a:spLocks noChangeArrowheads="1"/>
          </p:cNvSpPr>
          <p:nvPr/>
        </p:nvSpPr>
        <p:spPr bwMode="auto">
          <a:xfrm>
            <a:off x="760417" y="2296369"/>
            <a:ext cx="1011238" cy="10096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eaLnBrk="1" hangingPunct="1"/>
            <a:endParaRPr lang="ko-KR" altLang="en-US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75" name="Picture 50" descr="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767" y="2299544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Rectangle 53"/>
          <p:cNvSpPr>
            <a:spLocks noChangeArrowheads="1"/>
          </p:cNvSpPr>
          <p:nvPr/>
        </p:nvSpPr>
        <p:spPr bwMode="auto">
          <a:xfrm>
            <a:off x="823917" y="2613869"/>
            <a:ext cx="954107" cy="32316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eaLnBrk="1" hangingPunct="1"/>
            <a:r>
              <a:rPr lang="ko-KR" altLang="en-US" sz="15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기획단계</a:t>
            </a:r>
            <a:endParaRPr lang="ko-KR" altLang="en-US" sz="15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4" name="Oval 272"/>
          <p:cNvSpPr>
            <a:spLocks noChangeArrowheads="1"/>
          </p:cNvSpPr>
          <p:nvPr/>
        </p:nvSpPr>
        <p:spPr bwMode="auto">
          <a:xfrm>
            <a:off x="2507064" y="3358828"/>
            <a:ext cx="1277938" cy="382588"/>
          </a:xfrm>
          <a:prstGeom prst="ellipse">
            <a:avLst/>
          </a:prstGeom>
          <a:gradFill rotWithShape="1">
            <a:gsLst>
              <a:gs pos="0">
                <a:schemeClr val="tx1">
                  <a:alpha val="43999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eaLnBrk="1" hangingPunct="1"/>
            <a:endParaRPr lang="ko-KR" altLang="en-US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cxnSp>
        <p:nvCxnSpPr>
          <p:cNvPr id="87" name="AutoShape 38"/>
          <p:cNvCxnSpPr>
            <a:cxnSpLocks noChangeShapeType="1"/>
          </p:cNvCxnSpPr>
          <p:nvPr/>
        </p:nvCxnSpPr>
        <p:spPr bwMode="auto">
          <a:xfrm>
            <a:off x="3148414" y="2132856"/>
            <a:ext cx="0" cy="1331913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8" name="AutoShape 39"/>
          <p:cNvCxnSpPr>
            <a:cxnSpLocks noChangeShapeType="1"/>
          </p:cNvCxnSpPr>
          <p:nvPr/>
        </p:nvCxnSpPr>
        <p:spPr bwMode="auto">
          <a:xfrm>
            <a:off x="2481664" y="2799606"/>
            <a:ext cx="1333500" cy="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9" name="AutoShape 40"/>
          <p:cNvCxnSpPr>
            <a:cxnSpLocks noChangeShapeType="1"/>
          </p:cNvCxnSpPr>
          <p:nvPr/>
        </p:nvCxnSpPr>
        <p:spPr bwMode="auto">
          <a:xfrm flipH="1">
            <a:off x="2676927" y="2328119"/>
            <a:ext cx="942975" cy="942975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0" name="AutoShape 41"/>
          <p:cNvCxnSpPr>
            <a:cxnSpLocks noChangeShapeType="1"/>
          </p:cNvCxnSpPr>
          <p:nvPr/>
        </p:nvCxnSpPr>
        <p:spPr bwMode="auto">
          <a:xfrm>
            <a:off x="2676927" y="2328119"/>
            <a:ext cx="942975" cy="942975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91" name="Oval 42"/>
          <p:cNvSpPr>
            <a:spLocks noChangeArrowheads="1"/>
          </p:cNvSpPr>
          <p:nvPr/>
        </p:nvSpPr>
        <p:spPr bwMode="auto">
          <a:xfrm>
            <a:off x="2645177" y="2296369"/>
            <a:ext cx="1011238" cy="10096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eaLnBrk="1" hangingPunct="1"/>
            <a:endParaRPr lang="ko-KR" altLang="en-US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92" name="Picture 50" descr="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1527" y="2299544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Rectangle 53"/>
          <p:cNvSpPr>
            <a:spLocks noChangeArrowheads="1"/>
          </p:cNvSpPr>
          <p:nvPr/>
        </p:nvSpPr>
        <p:spPr bwMode="auto">
          <a:xfrm>
            <a:off x="2708677" y="2613869"/>
            <a:ext cx="954107" cy="32316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eaLnBrk="1" hangingPunct="1"/>
            <a:r>
              <a:rPr lang="ko-KR" altLang="en-US" sz="15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설계단계</a:t>
            </a:r>
            <a:endParaRPr lang="ko-KR" altLang="en-US" sz="15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5" name="Oval 272"/>
          <p:cNvSpPr>
            <a:spLocks noChangeArrowheads="1"/>
          </p:cNvSpPr>
          <p:nvPr/>
        </p:nvSpPr>
        <p:spPr bwMode="auto">
          <a:xfrm>
            <a:off x="4335189" y="3358828"/>
            <a:ext cx="1277938" cy="382588"/>
          </a:xfrm>
          <a:prstGeom prst="ellipse">
            <a:avLst/>
          </a:prstGeom>
          <a:gradFill rotWithShape="1">
            <a:gsLst>
              <a:gs pos="0">
                <a:schemeClr val="tx1">
                  <a:alpha val="43999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eaLnBrk="1" hangingPunct="1"/>
            <a:endParaRPr lang="ko-KR" altLang="en-US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cxnSp>
        <p:nvCxnSpPr>
          <p:cNvPr id="98" name="AutoShape 38"/>
          <p:cNvCxnSpPr>
            <a:cxnSpLocks noChangeShapeType="1"/>
          </p:cNvCxnSpPr>
          <p:nvPr/>
        </p:nvCxnSpPr>
        <p:spPr bwMode="auto">
          <a:xfrm>
            <a:off x="4976539" y="2132856"/>
            <a:ext cx="0" cy="1331913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9" name="AutoShape 39"/>
          <p:cNvCxnSpPr>
            <a:cxnSpLocks noChangeShapeType="1"/>
          </p:cNvCxnSpPr>
          <p:nvPr/>
        </p:nvCxnSpPr>
        <p:spPr bwMode="auto">
          <a:xfrm>
            <a:off x="4309789" y="2799606"/>
            <a:ext cx="1333500" cy="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0" name="AutoShape 40"/>
          <p:cNvCxnSpPr>
            <a:cxnSpLocks noChangeShapeType="1"/>
          </p:cNvCxnSpPr>
          <p:nvPr/>
        </p:nvCxnSpPr>
        <p:spPr bwMode="auto">
          <a:xfrm flipH="1">
            <a:off x="4505052" y="2328119"/>
            <a:ext cx="942975" cy="942975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1" name="AutoShape 41"/>
          <p:cNvCxnSpPr>
            <a:cxnSpLocks noChangeShapeType="1"/>
          </p:cNvCxnSpPr>
          <p:nvPr/>
        </p:nvCxnSpPr>
        <p:spPr bwMode="auto">
          <a:xfrm>
            <a:off x="4505052" y="2328119"/>
            <a:ext cx="942975" cy="942975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02" name="Oval 42"/>
          <p:cNvSpPr>
            <a:spLocks noChangeArrowheads="1"/>
          </p:cNvSpPr>
          <p:nvPr/>
        </p:nvSpPr>
        <p:spPr bwMode="auto">
          <a:xfrm>
            <a:off x="4473302" y="2296369"/>
            <a:ext cx="1011238" cy="10096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eaLnBrk="1" hangingPunct="1"/>
            <a:endParaRPr lang="ko-KR" altLang="en-US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103" name="Picture 50" descr="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9652" y="2299544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" name="Rectangle 53"/>
          <p:cNvSpPr>
            <a:spLocks noChangeArrowheads="1"/>
          </p:cNvSpPr>
          <p:nvPr/>
        </p:nvSpPr>
        <p:spPr bwMode="auto">
          <a:xfrm>
            <a:off x="4536802" y="2613869"/>
            <a:ext cx="954107" cy="32316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eaLnBrk="1" hangingPunct="1"/>
            <a:r>
              <a:rPr lang="ko-KR" altLang="en-US" sz="15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발주단계</a:t>
            </a:r>
            <a:endParaRPr lang="ko-KR" altLang="en-US" sz="15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6" name="Oval 272"/>
          <p:cNvSpPr>
            <a:spLocks noChangeArrowheads="1"/>
          </p:cNvSpPr>
          <p:nvPr/>
        </p:nvSpPr>
        <p:spPr bwMode="auto">
          <a:xfrm>
            <a:off x="6182881" y="3358828"/>
            <a:ext cx="1277938" cy="382588"/>
          </a:xfrm>
          <a:prstGeom prst="ellipse">
            <a:avLst/>
          </a:prstGeom>
          <a:gradFill rotWithShape="1">
            <a:gsLst>
              <a:gs pos="0">
                <a:schemeClr val="tx1">
                  <a:alpha val="43999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eaLnBrk="1" hangingPunct="1"/>
            <a:endParaRPr lang="ko-KR" altLang="en-US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cxnSp>
        <p:nvCxnSpPr>
          <p:cNvPr id="109" name="AutoShape 38"/>
          <p:cNvCxnSpPr>
            <a:cxnSpLocks noChangeShapeType="1"/>
          </p:cNvCxnSpPr>
          <p:nvPr/>
        </p:nvCxnSpPr>
        <p:spPr bwMode="auto">
          <a:xfrm>
            <a:off x="6824231" y="2132856"/>
            <a:ext cx="0" cy="1331913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0" name="AutoShape 39"/>
          <p:cNvCxnSpPr>
            <a:cxnSpLocks noChangeShapeType="1"/>
          </p:cNvCxnSpPr>
          <p:nvPr/>
        </p:nvCxnSpPr>
        <p:spPr bwMode="auto">
          <a:xfrm>
            <a:off x="6157481" y="2799606"/>
            <a:ext cx="1333500" cy="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1" name="AutoShape 40"/>
          <p:cNvCxnSpPr>
            <a:cxnSpLocks noChangeShapeType="1"/>
          </p:cNvCxnSpPr>
          <p:nvPr/>
        </p:nvCxnSpPr>
        <p:spPr bwMode="auto">
          <a:xfrm flipH="1">
            <a:off x="6352744" y="2328119"/>
            <a:ext cx="942975" cy="942975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2" name="AutoShape 41"/>
          <p:cNvCxnSpPr>
            <a:cxnSpLocks noChangeShapeType="1"/>
          </p:cNvCxnSpPr>
          <p:nvPr/>
        </p:nvCxnSpPr>
        <p:spPr bwMode="auto">
          <a:xfrm>
            <a:off x="6352744" y="2328119"/>
            <a:ext cx="942975" cy="942975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13" name="Oval 42"/>
          <p:cNvSpPr>
            <a:spLocks noChangeArrowheads="1"/>
          </p:cNvSpPr>
          <p:nvPr/>
        </p:nvSpPr>
        <p:spPr bwMode="auto">
          <a:xfrm>
            <a:off x="6320994" y="2296369"/>
            <a:ext cx="1011238" cy="10096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eaLnBrk="1" hangingPunct="1"/>
            <a:endParaRPr lang="ko-KR" altLang="en-US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114" name="Picture 50" descr="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7344" y="2299544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" name="Rectangle 53"/>
          <p:cNvSpPr>
            <a:spLocks noChangeArrowheads="1"/>
          </p:cNvSpPr>
          <p:nvPr/>
        </p:nvSpPr>
        <p:spPr bwMode="auto">
          <a:xfrm>
            <a:off x="6384494" y="2613869"/>
            <a:ext cx="954107" cy="32316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eaLnBrk="1" hangingPunct="1"/>
            <a:r>
              <a:rPr lang="ko-KR" altLang="en-US" sz="15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시공단계</a:t>
            </a:r>
            <a:endParaRPr lang="ko-KR" altLang="en-US" sz="15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7" name="Oval 272"/>
          <p:cNvSpPr>
            <a:spLocks noChangeArrowheads="1"/>
          </p:cNvSpPr>
          <p:nvPr/>
        </p:nvSpPr>
        <p:spPr bwMode="auto">
          <a:xfrm>
            <a:off x="7962656" y="3358828"/>
            <a:ext cx="1277938" cy="382588"/>
          </a:xfrm>
          <a:prstGeom prst="ellipse">
            <a:avLst/>
          </a:prstGeom>
          <a:gradFill rotWithShape="1">
            <a:gsLst>
              <a:gs pos="0">
                <a:schemeClr val="tx1">
                  <a:alpha val="43999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eaLnBrk="1" hangingPunct="1"/>
            <a:endParaRPr lang="ko-KR" altLang="en-US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cxnSp>
        <p:nvCxnSpPr>
          <p:cNvPr id="120" name="AutoShape 38"/>
          <p:cNvCxnSpPr>
            <a:cxnSpLocks noChangeShapeType="1"/>
          </p:cNvCxnSpPr>
          <p:nvPr/>
        </p:nvCxnSpPr>
        <p:spPr bwMode="auto">
          <a:xfrm>
            <a:off x="8599304" y="2132856"/>
            <a:ext cx="0" cy="1331913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1" name="AutoShape 39"/>
          <p:cNvCxnSpPr>
            <a:cxnSpLocks noChangeShapeType="1"/>
          </p:cNvCxnSpPr>
          <p:nvPr/>
        </p:nvCxnSpPr>
        <p:spPr bwMode="auto">
          <a:xfrm>
            <a:off x="7932554" y="2798812"/>
            <a:ext cx="1333500" cy="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2" name="AutoShape 40"/>
          <p:cNvCxnSpPr>
            <a:cxnSpLocks noChangeShapeType="1"/>
          </p:cNvCxnSpPr>
          <p:nvPr/>
        </p:nvCxnSpPr>
        <p:spPr bwMode="auto">
          <a:xfrm flipH="1">
            <a:off x="8127817" y="2327325"/>
            <a:ext cx="942975" cy="942975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3" name="AutoShape 41"/>
          <p:cNvCxnSpPr>
            <a:cxnSpLocks noChangeShapeType="1"/>
          </p:cNvCxnSpPr>
          <p:nvPr/>
        </p:nvCxnSpPr>
        <p:spPr bwMode="auto">
          <a:xfrm>
            <a:off x="8127817" y="2327325"/>
            <a:ext cx="942975" cy="942975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24" name="Oval 42"/>
          <p:cNvSpPr>
            <a:spLocks noChangeArrowheads="1"/>
          </p:cNvSpPr>
          <p:nvPr/>
        </p:nvSpPr>
        <p:spPr bwMode="auto">
          <a:xfrm>
            <a:off x="8093685" y="2293987"/>
            <a:ext cx="1011238" cy="10096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eaLnBrk="1" hangingPunct="1"/>
            <a:endParaRPr lang="ko-KR" altLang="en-US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125" name="Picture 50" descr="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9242" y="2298750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" name="Rectangle 53"/>
          <p:cNvSpPr>
            <a:spLocks noChangeArrowheads="1"/>
          </p:cNvSpPr>
          <p:nvPr/>
        </p:nvSpPr>
        <p:spPr bwMode="auto">
          <a:xfrm>
            <a:off x="8122251" y="2537202"/>
            <a:ext cx="954108" cy="55399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algn="ctr" eaLnBrk="1" hangingPunct="1"/>
            <a:r>
              <a:rPr lang="ko-KR" altLang="en-US" sz="1500" dirty="0" smtClean="0">
                <a:latin typeface="HY헤드라인M" pitchFamily="18" charset="-127"/>
                <a:ea typeface="HY헤드라인M" pitchFamily="18" charset="-127"/>
              </a:rPr>
              <a:t>유지보수</a:t>
            </a:r>
            <a:endParaRPr lang="en-US" altLang="ko-KR" sz="1500" dirty="0" smtClean="0">
              <a:latin typeface="HY헤드라인M" pitchFamily="18" charset="-127"/>
              <a:ea typeface="HY헤드라인M" pitchFamily="18" charset="-127"/>
            </a:endParaRPr>
          </a:p>
          <a:p>
            <a:pPr algn="ctr" eaLnBrk="1" hangingPunct="1"/>
            <a:r>
              <a:rPr lang="ko-KR" altLang="en-US" sz="1500" dirty="0" smtClean="0">
                <a:latin typeface="HY헤드라인M" pitchFamily="18" charset="-127"/>
                <a:ea typeface="HY헤드라인M" pitchFamily="18" charset="-127"/>
              </a:rPr>
              <a:t>단</a:t>
            </a:r>
            <a:r>
              <a:rPr lang="ko-KR" altLang="en-US" sz="1500" dirty="0">
                <a:latin typeface="HY헤드라인M" pitchFamily="18" charset="-127"/>
                <a:ea typeface="HY헤드라인M" pitchFamily="18" charset="-127"/>
              </a:rPr>
              <a:t>계</a:t>
            </a:r>
            <a:r>
              <a:rPr lang="ko-KR" altLang="en-US" sz="15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endParaRPr lang="ko-KR" altLang="en-US" sz="15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55" name="슬라이드 번호 개체 틀 1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7102-3076-4430-8CB1-D511A92F2D22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5278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백그라운드1.pn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 t="34325"/>
          <a:stretch>
            <a:fillRect/>
          </a:stretch>
        </p:blipFill>
        <p:spPr>
          <a:xfrm>
            <a:off x="-624" y="3972940"/>
            <a:ext cx="9906624" cy="2885060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8439150" y="376089"/>
            <a:ext cx="1466850" cy="360040"/>
            <a:chOff x="8439150" y="298748"/>
            <a:chExt cx="1466850" cy="360040"/>
          </a:xfrm>
        </p:grpSpPr>
        <p:grpSp>
          <p:nvGrpSpPr>
            <p:cNvPr id="3" name="그룹 2"/>
            <p:cNvGrpSpPr/>
            <p:nvPr/>
          </p:nvGrpSpPr>
          <p:grpSpPr>
            <a:xfrm>
              <a:off x="8439150" y="323850"/>
              <a:ext cx="1466850" cy="333375"/>
              <a:chOff x="8121352" y="239440"/>
              <a:chExt cx="1784648" cy="432048"/>
            </a:xfrm>
          </p:grpSpPr>
          <p:sp>
            <p:nvSpPr>
              <p:cNvPr id="5" name="모서리가 둥근 직사각형 4"/>
              <p:cNvSpPr/>
              <p:nvPr/>
            </p:nvSpPr>
            <p:spPr>
              <a:xfrm>
                <a:off x="8121352" y="239440"/>
                <a:ext cx="288032" cy="432048"/>
              </a:xfrm>
              <a:prstGeom prst="roundRect">
                <a:avLst>
                  <a:gd name="adj" fmla="val 2328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" name="모서리가 둥근 직사각형 5"/>
              <p:cNvSpPr/>
              <p:nvPr/>
            </p:nvSpPr>
            <p:spPr>
              <a:xfrm>
                <a:off x="8337376" y="239440"/>
                <a:ext cx="1568624" cy="432048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" name="직사각형 3"/>
            <p:cNvSpPr/>
            <p:nvPr/>
          </p:nvSpPr>
          <p:spPr>
            <a:xfrm>
              <a:off x="8557520" y="298748"/>
              <a:ext cx="1276472" cy="360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r"/>
              <a:r>
                <a:rPr lang="ko-KR" altLang="en-US" sz="1200" dirty="0" smtClean="0"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성전건축 유의사항</a:t>
              </a:r>
              <a:endParaRPr lang="ko-KR" altLang="en-US" sz="12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7" name="직사각형 6"/>
          <p:cNvSpPr/>
          <p:nvPr/>
        </p:nvSpPr>
        <p:spPr>
          <a:xfrm>
            <a:off x="647378" y="1115219"/>
            <a:ext cx="417646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altLang="ko-KR" sz="2000" b="1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2. </a:t>
            </a:r>
            <a:r>
              <a:rPr lang="ko-KR" altLang="en-US" sz="2000" b="1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공사분리 발주방안</a:t>
            </a:r>
            <a:endParaRPr lang="ko-KR" altLang="en-US" sz="2000" b="1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47378" y="221171"/>
            <a:ext cx="624983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ko-KR" altLang="en-US" sz="3000" b="1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공사비 절감방안</a:t>
            </a:r>
            <a:endParaRPr lang="ko-KR" altLang="en-US" sz="3000" b="1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30737344"/>
              </p:ext>
            </p:extLst>
          </p:nvPr>
        </p:nvGraphicFramePr>
        <p:xfrm>
          <a:off x="632520" y="2126829"/>
          <a:ext cx="8578727" cy="4376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4440"/>
                <a:gridCol w="3735401"/>
                <a:gridCol w="3062942"/>
                <a:gridCol w="635944"/>
              </a:tblGrid>
              <a:tr h="43807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구  분</a:t>
                      </a:r>
                      <a:endParaRPr lang="en-US" altLang="ko-KR" sz="1500" b="0" dirty="0" smtClean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91448" marR="91448" marT="45718" marB="45718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장    점</a:t>
                      </a:r>
                      <a:endParaRPr lang="ko-KR" altLang="en-US" sz="1500" b="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91448" marR="91448" marT="45718" marB="45718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단    점</a:t>
                      </a:r>
                      <a:endParaRPr lang="ko-KR" altLang="en-US" sz="1500" b="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91448" marR="91448" marT="45718" marB="45718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비 고</a:t>
                      </a:r>
                      <a:endParaRPr lang="ko-KR" altLang="en-US" sz="1500" b="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91448" marR="91448" marT="45718" marB="45718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29930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분리 발주</a:t>
                      </a:r>
                      <a:endParaRPr lang="ko-KR" altLang="en-US" sz="1500" b="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91448" marR="91448" marT="45718" marB="45718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500" b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- </a:t>
                      </a:r>
                      <a:r>
                        <a:rPr lang="ko-KR" altLang="en-US" sz="1500" b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일반관리비 절감에 따른 공사비 절감</a:t>
                      </a:r>
                      <a:endParaRPr lang="ko-KR" altLang="en-US" sz="1500" b="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500" b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- </a:t>
                      </a:r>
                      <a:r>
                        <a:rPr lang="ko-KR" altLang="en-US" sz="1500" b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전문업체가 시공함으로 정밀시공 기대</a:t>
                      </a:r>
                      <a:endParaRPr lang="ko-KR" altLang="en-US" sz="1500" b="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500" b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- </a:t>
                      </a:r>
                      <a:r>
                        <a:rPr lang="ko-KR" altLang="en-US" sz="1500" b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분담금을 교회가 직접 납부하여 </a:t>
                      </a:r>
                      <a:endParaRPr lang="en-US" altLang="ko-KR" sz="1500" b="0" dirty="0" smtClean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500" b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  </a:t>
                      </a:r>
                      <a:r>
                        <a:rPr lang="ko-KR" altLang="en-US" sz="1500" b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일반관리비 절감</a:t>
                      </a:r>
                      <a:endParaRPr lang="en-US" altLang="ko-KR" sz="1500" b="0" dirty="0" smtClean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500" b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- </a:t>
                      </a:r>
                      <a:r>
                        <a:rPr lang="ko-KR" altLang="en-US" sz="1500" b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공사업체 부도발생 요인 사전차단</a:t>
                      </a:r>
                      <a:endParaRPr lang="en-US" altLang="ko-KR" sz="1500" b="0" dirty="0" smtClean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500" b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- </a:t>
                      </a:r>
                      <a:r>
                        <a:rPr lang="ko-KR" altLang="en-US" sz="1500" b="0" dirty="0" err="1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준공후</a:t>
                      </a:r>
                      <a:r>
                        <a:rPr lang="ko-KR" altLang="en-US" sz="1500" b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하자발생</a:t>
                      </a:r>
                      <a:r>
                        <a:rPr lang="ko-KR" altLang="en-US" sz="1500" b="0" baseline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시 신속 대응 가능</a:t>
                      </a:r>
                      <a:r>
                        <a:rPr lang="ko-KR" altLang="en-US" sz="1500" b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</a:t>
                      </a:r>
                      <a:endParaRPr lang="ko-KR" altLang="en-US" sz="1500" b="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91448" marR="91448" marT="45718" marB="45718" anchor="ctr">
                    <a:solidFill>
                      <a:srgbClr val="E3EBF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500" b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- </a:t>
                      </a:r>
                      <a:r>
                        <a:rPr lang="ko-KR" altLang="en-US" sz="1500" b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시공업체가 많아 공사관리가</a:t>
                      </a:r>
                      <a:endParaRPr lang="en-US" altLang="ko-KR" sz="1500" b="0" dirty="0" smtClean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ko-KR" altLang="en-US" sz="1500" b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</a:t>
                      </a:r>
                      <a:r>
                        <a:rPr lang="ko-KR" altLang="en-US" sz="1500" b="0" baseline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복잡</a:t>
                      </a:r>
                      <a:endParaRPr lang="en-US" altLang="ko-KR" sz="1500" b="0" baseline="0" dirty="0" smtClean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500" b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- </a:t>
                      </a:r>
                      <a:r>
                        <a:rPr lang="ko-KR" altLang="en-US" sz="1500" b="0" dirty="0" err="1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준공후</a:t>
                      </a:r>
                      <a:r>
                        <a:rPr lang="ko-KR" altLang="en-US" sz="1500" b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하자처리 대상 업체수가</a:t>
                      </a:r>
                      <a:endParaRPr lang="en-US" altLang="ko-KR" sz="1500" b="0" dirty="0" smtClean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ko-KR" altLang="en-US" sz="1500" b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 많음</a:t>
                      </a:r>
                      <a:endParaRPr lang="ko-KR" altLang="en-US" sz="1500" b="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91448" marR="91448" marT="45718" marB="45718" anchor="ctr">
                    <a:solidFill>
                      <a:srgbClr val="E3EBF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500" b="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91448" marR="91448" marT="45718" marB="45718" anchor="ctr">
                    <a:solidFill>
                      <a:srgbClr val="E3EBF5"/>
                    </a:solidFill>
                  </a:tcPr>
                </a:tc>
              </a:tr>
              <a:tr h="163887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일괄 발주</a:t>
                      </a:r>
                      <a:endParaRPr lang="ko-KR" altLang="en-US" sz="1500" b="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91448" marR="91448" marT="45718" marB="45718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500" b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- </a:t>
                      </a:r>
                      <a:r>
                        <a:rPr lang="ko-KR" altLang="en-US" sz="1500" b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일괄 발주로 관리가 수월</a:t>
                      </a:r>
                      <a:endParaRPr lang="ko-KR" altLang="en-US" sz="1500" b="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500" b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- </a:t>
                      </a:r>
                      <a:r>
                        <a:rPr lang="ko-KR" altLang="en-US" sz="1500" b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하자발생 시 책임한계 분명</a:t>
                      </a:r>
                      <a:endParaRPr lang="ko-KR" altLang="en-US" sz="1500" b="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91448" marR="91448" marT="45718" marB="4571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500" b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- </a:t>
                      </a:r>
                      <a:r>
                        <a:rPr lang="ko-KR" altLang="en-US" sz="1500" b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하도급에 따른 일반관리비</a:t>
                      </a:r>
                      <a:endParaRPr lang="en-US" altLang="ko-KR" sz="1500" b="0" dirty="0" smtClean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ko-KR" altLang="en-US" sz="1500" b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  증가로 공사비 증가</a:t>
                      </a:r>
                      <a:endParaRPr lang="ko-KR" altLang="en-US" sz="1500" b="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500" b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- </a:t>
                      </a:r>
                      <a:r>
                        <a:rPr lang="ko-KR" altLang="en-US" sz="1500" b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저가로 하도급 업체를 선정함에 </a:t>
                      </a:r>
                      <a:endParaRPr lang="en-US" altLang="ko-KR" sz="1500" b="0" dirty="0" smtClean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ko-KR" altLang="en-US" sz="1500" b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  부실 공사 발생우려</a:t>
                      </a:r>
                      <a:endParaRPr lang="ko-KR" altLang="en-US" sz="1500" b="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91448" marR="91448" marT="45718" marB="4571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500" b="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91448" marR="91448" marT="45718" marB="4571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684213" y="1628800"/>
            <a:ext cx="360045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17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1) </a:t>
            </a:r>
            <a:r>
              <a:rPr lang="ko-KR" altLang="en-US" sz="17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분리발주에 </a:t>
            </a:r>
            <a:r>
              <a:rPr lang="ko-KR" altLang="en-US" sz="1700" dirty="0">
                <a:latin typeface="HY견고딕" panose="02030600000101010101" pitchFamily="18" charset="-127"/>
                <a:ea typeface="HY견고딕" panose="02030600000101010101" pitchFamily="18" charset="-127"/>
              </a:rPr>
              <a:t>따른 장단점 비교 </a:t>
            </a:r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7102-3076-4430-8CB1-D511A92F2D22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5278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백그라운드1.pn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 t="34325"/>
          <a:stretch>
            <a:fillRect/>
          </a:stretch>
        </p:blipFill>
        <p:spPr>
          <a:xfrm>
            <a:off x="-624" y="3972940"/>
            <a:ext cx="9906624" cy="2885060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8439150" y="376089"/>
            <a:ext cx="1466850" cy="360040"/>
            <a:chOff x="8439150" y="298748"/>
            <a:chExt cx="1466850" cy="360040"/>
          </a:xfrm>
        </p:grpSpPr>
        <p:grpSp>
          <p:nvGrpSpPr>
            <p:cNvPr id="3" name="그룹 2"/>
            <p:cNvGrpSpPr/>
            <p:nvPr/>
          </p:nvGrpSpPr>
          <p:grpSpPr>
            <a:xfrm>
              <a:off x="8439150" y="323850"/>
              <a:ext cx="1466850" cy="333375"/>
              <a:chOff x="8121352" y="239440"/>
              <a:chExt cx="1784648" cy="432048"/>
            </a:xfrm>
          </p:grpSpPr>
          <p:sp>
            <p:nvSpPr>
              <p:cNvPr id="5" name="모서리가 둥근 직사각형 4"/>
              <p:cNvSpPr/>
              <p:nvPr/>
            </p:nvSpPr>
            <p:spPr>
              <a:xfrm>
                <a:off x="8121352" y="239440"/>
                <a:ext cx="288032" cy="432048"/>
              </a:xfrm>
              <a:prstGeom prst="roundRect">
                <a:avLst>
                  <a:gd name="adj" fmla="val 2328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" name="모서리가 둥근 직사각형 5"/>
              <p:cNvSpPr/>
              <p:nvPr/>
            </p:nvSpPr>
            <p:spPr>
              <a:xfrm>
                <a:off x="8337376" y="239440"/>
                <a:ext cx="1568624" cy="432048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" name="직사각형 3"/>
            <p:cNvSpPr/>
            <p:nvPr/>
          </p:nvSpPr>
          <p:spPr>
            <a:xfrm>
              <a:off x="8557520" y="298748"/>
              <a:ext cx="1276472" cy="360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r"/>
              <a:r>
                <a:rPr lang="ko-KR" altLang="en-US" sz="1200" dirty="0" smtClean="0"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성전건축 유의사항</a:t>
              </a:r>
              <a:endParaRPr lang="ko-KR" altLang="en-US" sz="12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7" name="직사각형 6"/>
          <p:cNvSpPr/>
          <p:nvPr/>
        </p:nvSpPr>
        <p:spPr>
          <a:xfrm>
            <a:off x="647378" y="221171"/>
            <a:ext cx="624983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ko-KR" altLang="en-US" sz="3000" b="1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공사비 절감방안</a:t>
            </a:r>
            <a:endParaRPr lang="ko-KR" altLang="en-US" sz="3000" b="1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72480" y="1052736"/>
            <a:ext cx="374898" cy="5074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684213" y="1124744"/>
            <a:ext cx="360045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17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2) </a:t>
            </a:r>
            <a:r>
              <a:rPr lang="ko-KR" altLang="en-US" sz="17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성전건축 총 사업비</a:t>
            </a:r>
            <a:endParaRPr lang="ko-KR" altLang="en-US" sz="17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30081694"/>
              </p:ext>
            </p:extLst>
          </p:nvPr>
        </p:nvGraphicFramePr>
        <p:xfrm>
          <a:off x="560512" y="1556792"/>
          <a:ext cx="8806433" cy="47706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5487"/>
                <a:gridCol w="2827103"/>
                <a:gridCol w="3094282"/>
                <a:gridCol w="1269561"/>
              </a:tblGrid>
              <a:tr h="40530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구    분</a:t>
                      </a:r>
                      <a:endParaRPr lang="ko-KR" altLang="en-US" sz="1500" b="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91433" marR="91433" marT="45725" marB="45725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500" b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내    용</a:t>
                      </a:r>
                      <a:endParaRPr lang="ko-KR" altLang="en-US" sz="1500" b="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91433" marR="91433" marT="45725" marB="45725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비    고</a:t>
                      </a:r>
                      <a:endParaRPr lang="ko-KR" altLang="en-US" sz="1500" b="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91433" marR="91433" marT="45725" marB="45725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505345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500" b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공 사 비</a:t>
                      </a:r>
                      <a:endParaRPr lang="ko-KR" altLang="en-US" sz="1500" b="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91433" marR="91433" marT="45725" marB="45725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l" latinLnBrk="1">
                        <a:lnSpc>
                          <a:spcPct val="120000"/>
                        </a:lnSpc>
                        <a:buAutoNum type="arabicPeriod"/>
                      </a:pPr>
                      <a:r>
                        <a:rPr lang="ko-KR" altLang="en-US" sz="1500" b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건축공사</a:t>
                      </a:r>
                      <a:endParaRPr lang="en-US" altLang="ko-KR" sz="1500" b="0" dirty="0" smtClean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228600" indent="-228600" algn="l" latinLnBrk="1">
                        <a:lnSpc>
                          <a:spcPct val="120000"/>
                        </a:lnSpc>
                        <a:buAutoNum type="arabicPeriod"/>
                      </a:pPr>
                      <a:r>
                        <a:rPr lang="ko-KR" altLang="en-US" sz="1500" b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전기설비공사</a:t>
                      </a:r>
                      <a:endParaRPr lang="en-US" altLang="ko-KR" sz="1500" b="0" dirty="0" smtClean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228600" indent="-228600" algn="l" latinLnBrk="1">
                        <a:lnSpc>
                          <a:spcPct val="120000"/>
                        </a:lnSpc>
                        <a:buAutoNum type="arabicPeriod"/>
                      </a:pPr>
                      <a:r>
                        <a:rPr lang="ko-KR" altLang="en-US" sz="1500" b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기계설비공사</a:t>
                      </a:r>
                      <a:endParaRPr lang="en-US" altLang="ko-KR" sz="1500" b="0" dirty="0" smtClean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228600" indent="-228600" algn="l" latinLnBrk="1">
                        <a:lnSpc>
                          <a:spcPct val="120000"/>
                        </a:lnSpc>
                        <a:buAutoNum type="arabicPeriod"/>
                      </a:pPr>
                      <a:r>
                        <a:rPr lang="ko-KR" altLang="en-US" sz="1500" b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소방설비공사</a:t>
                      </a:r>
                      <a:endParaRPr lang="en-US" altLang="ko-KR" sz="1500" b="0" dirty="0" smtClean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228600" indent="-228600" algn="l" latinLnBrk="1">
                        <a:lnSpc>
                          <a:spcPct val="120000"/>
                        </a:lnSpc>
                        <a:buAutoNum type="arabicPeriod"/>
                      </a:pPr>
                      <a:r>
                        <a:rPr lang="ko-KR" altLang="en-US" sz="1500" b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통신공사</a:t>
                      </a:r>
                      <a:endParaRPr lang="en-US" altLang="ko-KR" sz="1500" b="0" dirty="0" smtClean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91433" marR="91433" marT="45725" marB="4572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latinLnBrk="1">
                        <a:lnSpc>
                          <a:spcPct val="120000"/>
                        </a:lnSpc>
                        <a:buNone/>
                      </a:pPr>
                      <a:r>
                        <a:rPr lang="en-US" altLang="ko-KR" sz="1500" b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6.</a:t>
                      </a:r>
                      <a:r>
                        <a:rPr lang="en-US" altLang="ko-KR" sz="1500" b="0" baseline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</a:t>
                      </a:r>
                      <a:r>
                        <a:rPr lang="ko-KR" altLang="en-US" sz="1500" b="0" baseline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음향영상공사</a:t>
                      </a:r>
                      <a:endParaRPr lang="en-US" altLang="ko-KR" sz="1500" b="0" baseline="0" dirty="0" smtClean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0" indent="0" algn="l" latinLnBrk="1">
                        <a:lnSpc>
                          <a:spcPct val="120000"/>
                        </a:lnSpc>
                        <a:buNone/>
                      </a:pPr>
                      <a:r>
                        <a:rPr lang="en-US" altLang="ko-KR" sz="1500" b="0" baseline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7. </a:t>
                      </a:r>
                      <a:r>
                        <a:rPr lang="ko-KR" altLang="en-US" sz="1500" b="0" baseline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인테리어공사 </a:t>
                      </a:r>
                      <a:r>
                        <a:rPr lang="en-US" altLang="ko-KR" sz="1500" b="0" baseline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</a:t>
                      </a:r>
                      <a:r>
                        <a:rPr lang="ko-KR" altLang="en-US" sz="1500" b="0" baseline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본당</a:t>
                      </a:r>
                      <a:r>
                        <a:rPr lang="en-US" altLang="ko-KR" sz="1500" b="0" baseline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, </a:t>
                      </a:r>
                      <a:r>
                        <a:rPr lang="ko-KR" altLang="en-US" sz="1500" b="0" baseline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홀 등</a:t>
                      </a:r>
                      <a:r>
                        <a:rPr lang="en-US" altLang="ko-KR" sz="1500" b="0" baseline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</a:t>
                      </a:r>
                    </a:p>
                    <a:p>
                      <a:pPr marL="0" indent="0" algn="l" latinLnBrk="1">
                        <a:lnSpc>
                          <a:spcPct val="120000"/>
                        </a:lnSpc>
                        <a:buNone/>
                      </a:pPr>
                      <a:r>
                        <a:rPr lang="en-US" altLang="ko-KR" sz="1500" b="0" baseline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8. </a:t>
                      </a:r>
                      <a:r>
                        <a:rPr lang="ko-KR" altLang="en-US" sz="1500" b="0" baseline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특수조명 설치공사</a:t>
                      </a:r>
                      <a:endParaRPr lang="en-US" altLang="ko-KR" sz="1500" b="0" baseline="0" dirty="0" smtClean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0" indent="0" algn="l" latinLnBrk="1">
                        <a:lnSpc>
                          <a:spcPct val="120000"/>
                        </a:lnSpc>
                        <a:buNone/>
                      </a:pPr>
                      <a:r>
                        <a:rPr lang="en-US" altLang="ko-KR" sz="1500" b="0" baseline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9. </a:t>
                      </a:r>
                      <a:r>
                        <a:rPr lang="ko-KR" altLang="en-US" sz="1500" b="0" baseline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주방공사</a:t>
                      </a:r>
                      <a:endParaRPr lang="en-US" altLang="ko-KR" sz="1500" b="0" baseline="0" dirty="0" smtClean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0" indent="0" algn="l" latinLnBrk="1">
                        <a:lnSpc>
                          <a:spcPct val="120000"/>
                        </a:lnSpc>
                        <a:buNone/>
                      </a:pPr>
                      <a:endParaRPr lang="en-US" altLang="ko-KR" sz="1500" b="0" dirty="0" smtClean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91433" marR="91433" marT="45725" marB="4572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en-US" altLang="ko-KR" sz="1500" b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91%</a:t>
                      </a:r>
                      <a:endParaRPr lang="ko-KR" altLang="en-US" sz="1500" b="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91433" marR="91433" marT="45725" marB="4572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401717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500" b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분 담 금</a:t>
                      </a:r>
                      <a:endParaRPr lang="ko-KR" altLang="en-US" sz="1500" b="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91433" marR="91433" marT="45725" marB="45725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l" latinLnBrk="1">
                        <a:lnSpc>
                          <a:spcPct val="120000"/>
                        </a:lnSpc>
                        <a:buAutoNum type="arabicPeriod"/>
                      </a:pPr>
                      <a:r>
                        <a:rPr lang="ko-KR" altLang="en-US" sz="1500" b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상수도 분담금</a:t>
                      </a:r>
                      <a:endParaRPr lang="en-US" altLang="ko-KR" sz="1500" b="0" dirty="0" smtClean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228600" indent="-228600" algn="l" latinLnBrk="1">
                        <a:lnSpc>
                          <a:spcPct val="120000"/>
                        </a:lnSpc>
                        <a:buAutoNum type="arabicPeriod"/>
                      </a:pPr>
                      <a:r>
                        <a:rPr lang="ko-KR" altLang="en-US" sz="1500" b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하수도 분담금</a:t>
                      </a:r>
                      <a:endParaRPr lang="en-US" altLang="ko-KR" sz="1500" b="0" dirty="0" smtClean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228600" indent="-228600" algn="l" latinLnBrk="1">
                        <a:lnSpc>
                          <a:spcPct val="120000"/>
                        </a:lnSpc>
                        <a:buAutoNum type="arabicPeriod"/>
                      </a:pPr>
                      <a:r>
                        <a:rPr lang="ko-KR" altLang="en-US" sz="1500" b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전기수전 분담금</a:t>
                      </a:r>
                      <a:endParaRPr lang="en-US" altLang="ko-KR" sz="1500" b="0" dirty="0" smtClean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228600" indent="-228600" algn="l" latinLnBrk="1">
                        <a:lnSpc>
                          <a:spcPct val="120000"/>
                        </a:lnSpc>
                        <a:buAutoNum type="arabicPeriod"/>
                      </a:pPr>
                      <a:r>
                        <a:rPr lang="ko-KR" altLang="en-US" sz="1500" b="0" dirty="0" err="1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준공전</a:t>
                      </a:r>
                      <a:r>
                        <a:rPr lang="ko-KR" altLang="en-US" sz="1500" b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사용검사 수수료</a:t>
                      </a:r>
                      <a:endParaRPr lang="ko-KR" altLang="en-US" sz="1500" b="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91433" marR="91433" marT="45725" marB="45725" anchor="ctr">
                    <a:solidFill>
                      <a:srgbClr val="E3EBF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latinLnBrk="1">
                        <a:lnSpc>
                          <a:spcPct val="120000"/>
                        </a:lnSpc>
                        <a:buNone/>
                      </a:pPr>
                      <a:r>
                        <a:rPr lang="en-US" altLang="ko-KR" sz="1500" b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5. </a:t>
                      </a:r>
                      <a:r>
                        <a:rPr lang="ko-KR" altLang="en-US" sz="1500" b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도시가스시설분담금</a:t>
                      </a:r>
                      <a:endParaRPr lang="en-US" altLang="ko-KR" sz="1500" b="0" dirty="0" smtClean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0" indent="0" algn="l" latinLnBrk="1">
                        <a:lnSpc>
                          <a:spcPct val="120000"/>
                        </a:lnSpc>
                        <a:buNone/>
                      </a:pPr>
                      <a:r>
                        <a:rPr lang="en-US" altLang="ko-KR" sz="1500" b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6. </a:t>
                      </a:r>
                      <a:r>
                        <a:rPr lang="ko-KR" altLang="en-US" sz="1500" b="0" dirty="0" err="1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전기사용전검사수수료</a:t>
                      </a:r>
                      <a:endParaRPr lang="en-US" altLang="ko-KR" sz="1500" b="0" dirty="0" smtClean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0" indent="0" algn="l" latinLnBrk="1">
                        <a:lnSpc>
                          <a:spcPct val="120000"/>
                        </a:lnSpc>
                        <a:buNone/>
                      </a:pPr>
                      <a:r>
                        <a:rPr lang="en-US" altLang="ko-KR" sz="1500" b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7. </a:t>
                      </a:r>
                      <a:r>
                        <a:rPr lang="ko-KR" altLang="en-US" sz="1500" b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건축허가수수료</a:t>
                      </a:r>
                      <a:endParaRPr lang="en-US" altLang="ko-KR" sz="1500" b="0" dirty="0" smtClean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0" indent="0" algn="l" latinLnBrk="1">
                        <a:lnSpc>
                          <a:spcPct val="120000"/>
                        </a:lnSpc>
                        <a:buNone/>
                      </a:pPr>
                      <a:endParaRPr lang="ko-KR" altLang="en-US" sz="1500" b="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91433" marR="91433" marT="45725" marB="45725" anchor="ctr">
                    <a:solidFill>
                      <a:srgbClr val="E3EBF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en-US" altLang="ko-KR" sz="1500" b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2%</a:t>
                      </a:r>
                      <a:endParaRPr lang="ko-KR" altLang="en-US" sz="1500" b="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91433" marR="91433" marT="45725" marB="45725" anchor="ctr">
                    <a:solidFill>
                      <a:srgbClr val="E3EBF5"/>
                    </a:solidFill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500" b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용 역 비</a:t>
                      </a:r>
                      <a:endParaRPr lang="ko-KR" altLang="en-US" sz="1500" b="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91433" marR="91433" marT="45725" marB="45725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28600" indent="-228600" algn="l" latinLnBrk="1">
                        <a:lnSpc>
                          <a:spcPct val="120000"/>
                        </a:lnSpc>
                        <a:buAutoNum type="arabicPeriod"/>
                      </a:pPr>
                      <a:r>
                        <a:rPr lang="ko-KR" altLang="en-US" sz="1500" b="0" dirty="0" err="1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설계비</a:t>
                      </a:r>
                      <a:endParaRPr lang="en-US" altLang="ko-KR" sz="1500" b="0" dirty="0" smtClean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228600" indent="-228600" algn="l" latinLnBrk="1">
                        <a:lnSpc>
                          <a:spcPct val="120000"/>
                        </a:lnSpc>
                        <a:buAutoNum type="arabicPeriod"/>
                      </a:pPr>
                      <a:r>
                        <a:rPr lang="ko-KR" altLang="en-US" sz="1500" b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건설사업관리비</a:t>
                      </a:r>
                      <a:r>
                        <a:rPr lang="en-US" altLang="ko-KR" sz="1500" b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(CM) – </a:t>
                      </a:r>
                      <a:r>
                        <a:rPr lang="ko-KR" altLang="en-US" sz="1500" b="0" dirty="0" err="1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감리비</a:t>
                      </a:r>
                      <a:r>
                        <a:rPr lang="ko-KR" altLang="en-US" sz="1500" b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포함</a:t>
                      </a:r>
                      <a:endParaRPr lang="ko-KR" altLang="en-US" sz="1500" b="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91433" marR="91433" marT="45725" marB="4572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en-US" altLang="ko-KR" sz="1500" b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5%</a:t>
                      </a:r>
                      <a:endParaRPr lang="ko-KR" altLang="en-US" sz="1500" b="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91433" marR="91433" marT="45725" marB="4572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50177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500" b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기   타</a:t>
                      </a:r>
                      <a:endParaRPr lang="ko-KR" altLang="en-US" sz="1500" b="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91433" marR="91433" marT="45725" marB="45725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28600" indent="-228600" algn="l" latinLnBrk="1">
                        <a:lnSpc>
                          <a:spcPct val="120000"/>
                        </a:lnSpc>
                        <a:buAutoNum type="arabicPeriod"/>
                      </a:pPr>
                      <a:r>
                        <a:rPr lang="ko-KR" altLang="en-US" sz="1500" b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성구</a:t>
                      </a:r>
                      <a:r>
                        <a:rPr lang="en-US" altLang="ko-KR" sz="1500" b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, </a:t>
                      </a:r>
                      <a:r>
                        <a:rPr lang="ko-KR" altLang="en-US" sz="1500" b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사무용품</a:t>
                      </a:r>
                      <a:r>
                        <a:rPr lang="en-US" altLang="ko-KR" sz="1500" b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, </a:t>
                      </a:r>
                      <a:r>
                        <a:rPr lang="ko-KR" altLang="en-US" sz="1500" b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가구</a:t>
                      </a:r>
                      <a:r>
                        <a:rPr lang="en-US" altLang="ko-KR" sz="1500" b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, </a:t>
                      </a:r>
                      <a:r>
                        <a:rPr lang="ko-KR" altLang="en-US" sz="1500" b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옷장</a:t>
                      </a:r>
                      <a:r>
                        <a:rPr lang="en-US" altLang="ko-KR" sz="1500" b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, </a:t>
                      </a:r>
                      <a:r>
                        <a:rPr lang="ko-KR" altLang="en-US" sz="1500" b="0" dirty="0" err="1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세콤</a:t>
                      </a:r>
                      <a:r>
                        <a:rPr lang="en-US" altLang="ko-KR" sz="1500" b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, </a:t>
                      </a:r>
                      <a:r>
                        <a:rPr lang="ko-KR" altLang="en-US" sz="1500" b="0" dirty="0" err="1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싸인등</a:t>
                      </a:r>
                      <a:endParaRPr lang="ko-KR" altLang="en-US" sz="1500" b="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91433" marR="91433" marT="45725" marB="45725" anchor="ctr">
                    <a:solidFill>
                      <a:srgbClr val="E3EBF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en-US" altLang="ko-KR" sz="1500" b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2%</a:t>
                      </a:r>
                      <a:endParaRPr lang="ko-KR" altLang="en-US" sz="1500" b="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91433" marR="91433" marT="45725" marB="45725" anchor="ctr">
                    <a:solidFill>
                      <a:srgbClr val="E3EBF5"/>
                    </a:solidFill>
                  </a:tcPr>
                </a:tc>
              </a:tr>
            </a:tbl>
          </a:graphicData>
        </a:graphic>
      </p:graphicFrame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7102-3076-4430-8CB1-D511A92F2D22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5278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 descr="백그라운드1.pn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 t="34325"/>
          <a:stretch>
            <a:fillRect/>
          </a:stretch>
        </p:blipFill>
        <p:spPr>
          <a:xfrm>
            <a:off x="-624" y="3972940"/>
            <a:ext cx="9906624" cy="2885060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8439150" y="376089"/>
            <a:ext cx="1466850" cy="360040"/>
            <a:chOff x="8439150" y="298748"/>
            <a:chExt cx="1466850" cy="360040"/>
          </a:xfrm>
        </p:grpSpPr>
        <p:grpSp>
          <p:nvGrpSpPr>
            <p:cNvPr id="3" name="그룹 2"/>
            <p:cNvGrpSpPr/>
            <p:nvPr/>
          </p:nvGrpSpPr>
          <p:grpSpPr>
            <a:xfrm>
              <a:off x="8439150" y="323850"/>
              <a:ext cx="1466850" cy="333375"/>
              <a:chOff x="8121352" y="239440"/>
              <a:chExt cx="1784648" cy="432048"/>
            </a:xfrm>
          </p:grpSpPr>
          <p:sp>
            <p:nvSpPr>
              <p:cNvPr id="5" name="모서리가 둥근 직사각형 4"/>
              <p:cNvSpPr/>
              <p:nvPr/>
            </p:nvSpPr>
            <p:spPr>
              <a:xfrm>
                <a:off x="8121352" y="239440"/>
                <a:ext cx="288032" cy="432048"/>
              </a:xfrm>
              <a:prstGeom prst="roundRect">
                <a:avLst>
                  <a:gd name="adj" fmla="val 2328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" name="모서리가 둥근 직사각형 5"/>
              <p:cNvSpPr/>
              <p:nvPr/>
            </p:nvSpPr>
            <p:spPr>
              <a:xfrm>
                <a:off x="8337376" y="239440"/>
                <a:ext cx="1568624" cy="432048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" name="직사각형 3"/>
            <p:cNvSpPr/>
            <p:nvPr/>
          </p:nvSpPr>
          <p:spPr>
            <a:xfrm>
              <a:off x="8557520" y="298748"/>
              <a:ext cx="1276472" cy="360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r"/>
              <a:r>
                <a:rPr lang="ko-KR" altLang="en-US" sz="1200" dirty="0" smtClean="0"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성전건축 유의사항</a:t>
              </a:r>
              <a:endParaRPr lang="ko-KR" altLang="en-US" sz="12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7" name="직사각형 6"/>
          <p:cNvSpPr/>
          <p:nvPr/>
        </p:nvSpPr>
        <p:spPr>
          <a:xfrm>
            <a:off x="647378" y="1115219"/>
            <a:ext cx="417646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altLang="ko-KR" sz="2000" b="1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3. </a:t>
            </a:r>
            <a:r>
              <a:rPr lang="ko-KR" altLang="en-US" sz="2000" b="1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입찰참여 시공회사 선정기준</a:t>
            </a:r>
            <a:endParaRPr lang="ko-KR" altLang="en-US" sz="2000" b="1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47378" y="221171"/>
            <a:ext cx="624983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ko-KR" altLang="en-US" sz="3000" b="1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공사비 절감방안</a:t>
            </a:r>
            <a:endParaRPr lang="ko-KR" altLang="en-US" sz="3000" b="1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89333681"/>
              </p:ext>
            </p:extLst>
          </p:nvPr>
        </p:nvGraphicFramePr>
        <p:xfrm>
          <a:off x="560512" y="1628800"/>
          <a:ext cx="8784976" cy="4645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6339"/>
                <a:gridCol w="4864421"/>
                <a:gridCol w="1944216"/>
              </a:tblGrid>
              <a:tr h="4032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평가  항목</a:t>
                      </a:r>
                      <a:endParaRPr lang="ko-KR" altLang="en-US" sz="1500" b="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91449" marR="91449" marT="45707" marB="45707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세 부 사 항</a:t>
                      </a:r>
                      <a:endParaRPr lang="ko-KR" altLang="en-US" sz="1500" b="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91449" marR="91449" marT="45707" marB="45707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배  점</a:t>
                      </a:r>
                      <a:endParaRPr lang="ko-KR" altLang="en-US" sz="1500" b="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91449" marR="91449" marT="45707" marB="45707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779166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500" b="0" dirty="0" smtClean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1. </a:t>
                      </a:r>
                      <a:r>
                        <a:rPr lang="ko-KR" altLang="en-US" sz="1500" b="0" dirty="0" smtClean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회사규모  평가</a:t>
                      </a:r>
                      <a:endParaRPr lang="ko-KR" altLang="en-US" sz="1500" b="0" dirty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91449" marR="91449" marT="45707" marB="45707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buFont typeface="Wingdings" pitchFamily="2" charset="2"/>
                        <a:buNone/>
                      </a:pPr>
                      <a:r>
                        <a:rPr lang="en-US" altLang="ko-KR" sz="1500" b="0" baseline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- </a:t>
                      </a:r>
                      <a:r>
                        <a:rPr lang="ko-KR" altLang="en-US" sz="1500" b="0" baseline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자본금</a:t>
                      </a:r>
                      <a:endParaRPr lang="en-US" altLang="ko-KR" sz="1500" b="0" baseline="0" dirty="0" smtClean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0" indent="0" algn="l" latinLnBrk="1">
                        <a:buFontTx/>
                        <a:buNone/>
                      </a:pPr>
                      <a:r>
                        <a:rPr lang="en-US" altLang="ko-KR" sz="1500" b="0" baseline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- </a:t>
                      </a:r>
                      <a:r>
                        <a:rPr lang="ko-KR" altLang="en-US" sz="1500" b="0" baseline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시공능력공시금액</a:t>
                      </a:r>
                      <a:endParaRPr lang="ko-KR" altLang="en-US" sz="1500" b="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91449" marR="91449" marT="45707" marB="45707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15</a:t>
                      </a:r>
                      <a:endParaRPr lang="ko-KR" altLang="en-US" sz="1500" b="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91449" marR="91449" marT="45707" marB="45707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16663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500" b="0" dirty="0" smtClean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2.</a:t>
                      </a:r>
                      <a:r>
                        <a:rPr lang="en-US" altLang="ko-KR" sz="1500" b="0" baseline="0" dirty="0" smtClean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</a:t>
                      </a:r>
                      <a:r>
                        <a:rPr lang="ko-KR" altLang="en-US" sz="1500" b="0" baseline="0" dirty="0" smtClean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시공실적</a:t>
                      </a:r>
                      <a:endParaRPr lang="ko-KR" altLang="en-US" sz="1500" b="0" dirty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91449" marR="91449" marT="45707" marB="45707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buFont typeface="Wingdings" pitchFamily="2" charset="2"/>
                        <a:buNone/>
                      </a:pPr>
                      <a:r>
                        <a:rPr lang="en-US" altLang="ko-KR" sz="1500" b="0" baseline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- </a:t>
                      </a:r>
                      <a:r>
                        <a:rPr lang="ko-KR" altLang="en-US" sz="1500" b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교회공사 시공실적</a:t>
                      </a:r>
                      <a:endParaRPr lang="en-US" altLang="ko-KR" sz="1500" b="0" dirty="0" smtClean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algn="l" latinLnBrk="1">
                        <a:buFont typeface="Wingdings" pitchFamily="2" charset="2"/>
                        <a:buNone/>
                      </a:pPr>
                      <a:r>
                        <a:rPr lang="en-US" altLang="ko-KR" sz="1500" b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-</a:t>
                      </a:r>
                      <a:r>
                        <a:rPr lang="en-US" altLang="ko-KR" sz="1500" b="0" baseline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</a:t>
                      </a:r>
                      <a:r>
                        <a:rPr lang="ko-KR" altLang="en-US" sz="1500" b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건축공사 공사실적</a:t>
                      </a:r>
                      <a:r>
                        <a:rPr lang="en-US" altLang="ko-KR" sz="1500" b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</a:t>
                      </a:r>
                      <a:r>
                        <a:rPr lang="ko-KR" altLang="en-US" sz="1500" b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최근</a:t>
                      </a:r>
                      <a:r>
                        <a:rPr lang="en-US" altLang="ko-KR" sz="1500" b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5</a:t>
                      </a:r>
                      <a:r>
                        <a:rPr lang="ko-KR" altLang="en-US" sz="1500" b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년간</a:t>
                      </a:r>
                      <a:r>
                        <a:rPr lang="en-US" altLang="ko-KR" sz="1500" b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</a:t>
                      </a:r>
                      <a:endParaRPr lang="ko-KR" altLang="en-US" sz="1500" b="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91449" marR="91449" marT="45707" marB="45707">
                    <a:solidFill>
                      <a:srgbClr val="E3EBF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30</a:t>
                      </a:r>
                    </a:p>
                  </a:txBody>
                  <a:tcPr marL="91449" marR="91449" marT="45707" marB="45707" anchor="ctr">
                    <a:solidFill>
                      <a:srgbClr val="E3EBF5"/>
                    </a:solidFill>
                  </a:tcPr>
                </a:tc>
              </a:tr>
              <a:tr h="1313911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500" b="0" dirty="0" smtClean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3. </a:t>
                      </a:r>
                      <a:r>
                        <a:rPr lang="ko-KR" altLang="en-US" sz="1500" b="0" dirty="0" smtClean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재정상태 평가</a:t>
                      </a:r>
                      <a:endParaRPr lang="en-US" altLang="ko-KR" sz="1500" b="0" dirty="0" smtClean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algn="l" latinLnBrk="1"/>
                      <a:endParaRPr lang="en-US" altLang="ko-KR" sz="1500" b="0" dirty="0" smtClean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91449" marR="91449" marT="45707" marB="45707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buFont typeface="Wingdings" pitchFamily="2" charset="2"/>
                        <a:buNone/>
                      </a:pPr>
                      <a:r>
                        <a:rPr lang="en-US" altLang="ko-KR" sz="1500" b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- </a:t>
                      </a:r>
                      <a:r>
                        <a:rPr lang="ko-KR" altLang="en-US" sz="1500" b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입찰참가제한 및 업무정지현황 </a:t>
                      </a:r>
                      <a:endParaRPr lang="en-US" altLang="ko-KR" sz="1500" b="0" dirty="0" smtClean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algn="l" latinLnBrk="1">
                        <a:buFont typeface="Wingdings" pitchFamily="2" charset="2"/>
                        <a:buNone/>
                      </a:pPr>
                      <a:r>
                        <a:rPr lang="en-US" altLang="ko-KR" sz="1500" b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- </a:t>
                      </a:r>
                      <a:r>
                        <a:rPr lang="ko-KR" altLang="en-US" sz="1500" b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재정상태 </a:t>
                      </a:r>
                      <a:r>
                        <a:rPr lang="ko-KR" altLang="en-US" sz="1500" b="0" dirty="0" err="1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건실도</a:t>
                      </a:r>
                      <a:endParaRPr lang="en-US" altLang="ko-KR" sz="1500" b="0" dirty="0" smtClean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algn="l" latinLnBrk="1">
                        <a:buFont typeface="Wingdings" pitchFamily="2" charset="2"/>
                        <a:buNone/>
                      </a:pPr>
                      <a:r>
                        <a:rPr lang="en-US" altLang="ko-KR" sz="1500" b="0" baseline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  1) </a:t>
                      </a:r>
                      <a:r>
                        <a:rPr lang="ko-KR" altLang="en-US" sz="1500" b="0" baseline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부채비율</a:t>
                      </a:r>
                      <a:endParaRPr lang="en-US" altLang="ko-KR" sz="1500" b="0" baseline="0" dirty="0" smtClean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algn="l" latinLnBrk="1">
                        <a:buFont typeface="Wingdings" pitchFamily="2" charset="2"/>
                        <a:buNone/>
                      </a:pPr>
                      <a:r>
                        <a:rPr lang="en-US" altLang="ko-KR" sz="1500" b="0" baseline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  2) </a:t>
                      </a:r>
                      <a:r>
                        <a:rPr lang="ko-KR" altLang="en-US" sz="1500" b="0" baseline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유동비율</a:t>
                      </a:r>
                      <a:endParaRPr lang="ko-KR" altLang="en-US" sz="1500" b="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91449" marR="91449" marT="45707" marB="45707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40</a:t>
                      </a:r>
                      <a:endParaRPr lang="ko-KR" altLang="en-US" sz="1500" b="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91449" marR="91449" marT="45707" marB="45707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77645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500" b="0" dirty="0" smtClean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4. </a:t>
                      </a:r>
                      <a:r>
                        <a:rPr lang="ko-KR" altLang="en-US" sz="1500" b="0" dirty="0" smtClean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신용등급</a:t>
                      </a:r>
                      <a:endParaRPr lang="ko-KR" altLang="en-US" sz="1500" b="0" dirty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91449" marR="91449" marT="45707" marB="45707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buFont typeface="Wingdings" pitchFamily="2" charset="2"/>
                        <a:buNone/>
                      </a:pPr>
                      <a:r>
                        <a:rPr lang="en-US" altLang="ko-KR" sz="1500" b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- </a:t>
                      </a:r>
                      <a:r>
                        <a:rPr lang="ko-KR" altLang="en-US" sz="1500" b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신용등급에 따라 평가</a:t>
                      </a:r>
                      <a:endParaRPr lang="ko-KR" altLang="en-US" sz="1500" b="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91449" marR="91449" marT="45707" marB="45707" anchor="ctr">
                    <a:solidFill>
                      <a:srgbClr val="E3EBF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10</a:t>
                      </a:r>
                      <a:endParaRPr lang="ko-KR" altLang="en-US" sz="1500" b="0" dirty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91449" marR="91449" marT="45707" marB="45707" anchor="ctr">
                    <a:solidFill>
                      <a:srgbClr val="E3EBF5"/>
                    </a:solidFill>
                  </a:tcPr>
                </a:tc>
              </a:tr>
              <a:tr h="477645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500" b="0" dirty="0" smtClean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5. </a:t>
                      </a:r>
                      <a:r>
                        <a:rPr lang="ko-KR" altLang="en-US" sz="1500" b="0" dirty="0" err="1" smtClean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설립년도</a:t>
                      </a:r>
                      <a:endParaRPr lang="ko-KR" altLang="en-US" sz="1500" b="0" dirty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91449" marR="91449" marT="45707" marB="45707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buFont typeface="Wingdings" pitchFamily="2" charset="2"/>
                        <a:buNone/>
                      </a:pPr>
                      <a:r>
                        <a:rPr lang="en-US" altLang="ko-KR" sz="1500" b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- </a:t>
                      </a:r>
                      <a:r>
                        <a:rPr lang="ko-KR" altLang="en-US" sz="1500" b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회사 </a:t>
                      </a:r>
                      <a:r>
                        <a:rPr lang="ko-KR" altLang="en-US" sz="1500" b="0" dirty="0" err="1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설립년도에</a:t>
                      </a:r>
                      <a:r>
                        <a:rPr lang="ko-KR" altLang="en-US" sz="1500" b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따라 평가</a:t>
                      </a:r>
                      <a:endParaRPr lang="ko-KR" altLang="en-US" sz="1500" b="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91449" marR="91449" marT="45707" marB="45707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5</a:t>
                      </a:r>
                      <a:endParaRPr lang="ko-KR" altLang="en-US" sz="1500" b="0" dirty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91449" marR="91449" marT="45707" marB="45707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7764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비    고</a:t>
                      </a:r>
                      <a:endParaRPr lang="ko-KR" altLang="en-US" sz="1500" b="0" dirty="0">
                        <a:solidFill>
                          <a:schemeClr val="bg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91449" marR="91449" marT="45707" marB="45707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  </a:t>
                      </a:r>
                      <a:endParaRPr lang="ko-KR" altLang="en-US" sz="1500" b="0" dirty="0">
                        <a:solidFill>
                          <a:schemeClr val="bg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91449" marR="91449" marT="45707" marB="45707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100</a:t>
                      </a:r>
                      <a:endParaRPr lang="ko-KR" altLang="en-US" sz="1500" b="0" dirty="0">
                        <a:solidFill>
                          <a:schemeClr val="bg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91449" marR="91449" marT="45707" marB="45707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슬라이드 번호 개체 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7102-3076-4430-8CB1-D511A92F2D22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5278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그림 49" descr="백그라운드1.png"/>
          <p:cNvPicPr>
            <a:picLocks noChangeAspect="1"/>
          </p:cNvPicPr>
          <p:nvPr/>
        </p:nvPicPr>
        <p:blipFill>
          <a:blip r:embed="rId3" cstate="print">
            <a:lum bright="10000"/>
          </a:blip>
          <a:srcRect t="34325"/>
          <a:stretch>
            <a:fillRect/>
          </a:stretch>
        </p:blipFill>
        <p:spPr>
          <a:xfrm>
            <a:off x="-624" y="3972940"/>
            <a:ext cx="9906624" cy="2885060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8439150" y="376089"/>
            <a:ext cx="1466850" cy="360040"/>
            <a:chOff x="8439150" y="298748"/>
            <a:chExt cx="1466850" cy="360040"/>
          </a:xfrm>
        </p:grpSpPr>
        <p:grpSp>
          <p:nvGrpSpPr>
            <p:cNvPr id="3" name="그룹 2"/>
            <p:cNvGrpSpPr/>
            <p:nvPr/>
          </p:nvGrpSpPr>
          <p:grpSpPr>
            <a:xfrm>
              <a:off x="8439150" y="323850"/>
              <a:ext cx="1466850" cy="333375"/>
              <a:chOff x="8121352" y="239440"/>
              <a:chExt cx="1784648" cy="432048"/>
            </a:xfrm>
          </p:grpSpPr>
          <p:sp>
            <p:nvSpPr>
              <p:cNvPr id="5" name="모서리가 둥근 직사각형 4"/>
              <p:cNvSpPr/>
              <p:nvPr/>
            </p:nvSpPr>
            <p:spPr>
              <a:xfrm>
                <a:off x="8121352" y="239440"/>
                <a:ext cx="288032" cy="432048"/>
              </a:xfrm>
              <a:prstGeom prst="roundRect">
                <a:avLst>
                  <a:gd name="adj" fmla="val 2328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" name="모서리가 둥근 직사각형 5"/>
              <p:cNvSpPr/>
              <p:nvPr/>
            </p:nvSpPr>
            <p:spPr>
              <a:xfrm>
                <a:off x="8337376" y="239440"/>
                <a:ext cx="1568624" cy="432048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" name="직사각형 3"/>
            <p:cNvSpPr/>
            <p:nvPr/>
          </p:nvSpPr>
          <p:spPr>
            <a:xfrm>
              <a:off x="8557520" y="298748"/>
              <a:ext cx="1276472" cy="360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r"/>
              <a:r>
                <a:rPr lang="ko-KR" altLang="en-US" sz="1200" dirty="0" smtClean="0"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성전건축 유의사항</a:t>
              </a:r>
              <a:endParaRPr lang="ko-KR" altLang="en-US" sz="12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7" name="직사각형 6"/>
          <p:cNvSpPr/>
          <p:nvPr/>
        </p:nvSpPr>
        <p:spPr>
          <a:xfrm>
            <a:off x="647378" y="1115219"/>
            <a:ext cx="417646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altLang="ko-KR" sz="2000" b="1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4</a:t>
            </a:r>
            <a:r>
              <a:rPr lang="en-US" altLang="ko-KR" sz="2000" b="1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2000" b="1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최적화 설계</a:t>
            </a:r>
            <a:endParaRPr lang="ko-KR" altLang="en-US" sz="2000" b="1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47378" y="221171"/>
            <a:ext cx="624983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ko-KR" altLang="en-US" sz="2800" b="1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공사비 절감방안</a:t>
            </a:r>
            <a:endParaRPr lang="ko-KR" altLang="en-US" sz="2800" b="1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1" name="Rectangle 67"/>
          <p:cNvSpPr>
            <a:spLocks noChangeArrowheads="1"/>
          </p:cNvSpPr>
          <p:nvPr/>
        </p:nvSpPr>
        <p:spPr bwMode="auto">
          <a:xfrm>
            <a:off x="3529046" y="1558650"/>
            <a:ext cx="1613815" cy="38546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r>
              <a:rPr lang="en-US" altLang="ko-KR" sz="13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Design Concept</a:t>
            </a:r>
          </a:p>
        </p:txBody>
      </p:sp>
      <p:sp>
        <p:nvSpPr>
          <p:cNvPr id="12" name="Rectangle 68"/>
          <p:cNvSpPr>
            <a:spLocks noChangeArrowheads="1"/>
          </p:cNvSpPr>
          <p:nvPr/>
        </p:nvSpPr>
        <p:spPr bwMode="auto">
          <a:xfrm>
            <a:off x="3529046" y="2259039"/>
            <a:ext cx="1613815" cy="38546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en-US" altLang="ko-KR" sz="13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3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설계 지침</a:t>
            </a:r>
          </a:p>
        </p:txBody>
      </p:sp>
      <p:sp>
        <p:nvSpPr>
          <p:cNvPr id="13" name="Rectangle 69"/>
          <p:cNvSpPr>
            <a:spLocks noChangeArrowheads="1"/>
          </p:cNvSpPr>
          <p:nvPr/>
        </p:nvSpPr>
        <p:spPr bwMode="auto">
          <a:xfrm>
            <a:off x="3529046" y="2824927"/>
            <a:ext cx="1613815" cy="38546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en-US" altLang="ko-KR" sz="1300">
                <a:latin typeface="HY헤드라인M" panose="02030600000101010101" pitchFamily="18" charset="-127"/>
                <a:ea typeface="HY헤드라인M" panose="02030600000101010101" pitchFamily="18" charset="-127"/>
              </a:rPr>
              <a:t>Design</a:t>
            </a:r>
          </a:p>
        </p:txBody>
      </p:sp>
      <p:sp>
        <p:nvSpPr>
          <p:cNvPr id="14" name="Text Box 70"/>
          <p:cNvSpPr txBox="1">
            <a:spLocks noChangeArrowheads="1"/>
          </p:cNvSpPr>
          <p:nvPr/>
        </p:nvSpPr>
        <p:spPr bwMode="auto">
          <a:xfrm>
            <a:off x="8750212" y="4163376"/>
            <a:ext cx="1093337" cy="269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Feedback</a:t>
            </a:r>
          </a:p>
        </p:txBody>
      </p:sp>
      <p:sp>
        <p:nvSpPr>
          <p:cNvPr id="15" name="Rectangle 71"/>
          <p:cNvSpPr>
            <a:spLocks noChangeArrowheads="1"/>
          </p:cNvSpPr>
          <p:nvPr/>
        </p:nvSpPr>
        <p:spPr bwMode="auto">
          <a:xfrm>
            <a:off x="5617512" y="1485900"/>
            <a:ext cx="1803676" cy="668163"/>
          </a:xfrm>
          <a:prstGeom prst="roundRect">
            <a:avLst>
              <a:gd name="adj" fmla="val 4863"/>
            </a:avLst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54000" rIns="18000" anchor="ctr"/>
          <a:lstStyle>
            <a:lvl1pPr eaLnBrk="0" hangingPunct="0"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15000"/>
              </a:lnSpc>
              <a:buFontTx/>
              <a:buChar char="•"/>
            </a:pPr>
            <a:r>
              <a:rPr lang="en-US" altLang="ko-KR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건물성능 최적화</a:t>
            </a:r>
          </a:p>
          <a:p>
            <a:pPr eaLnBrk="1" hangingPunct="1">
              <a:lnSpc>
                <a:spcPct val="115000"/>
              </a:lnSpc>
              <a:buFontTx/>
              <a:buChar char="•"/>
            </a:pPr>
            <a:r>
              <a:rPr lang="ko-KR" altLang="en-US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LCC </a:t>
            </a:r>
            <a:r>
              <a:rPr lang="ko-KR" altLang="en-US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최소화</a:t>
            </a:r>
          </a:p>
          <a:p>
            <a:pPr eaLnBrk="1" hangingPunct="1">
              <a:lnSpc>
                <a:spcPct val="115000"/>
              </a:lnSpc>
              <a:buFontTx/>
              <a:buChar char="•"/>
            </a:pPr>
            <a:r>
              <a:rPr lang="ko-KR" altLang="en-US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가변성</a:t>
            </a:r>
            <a:r>
              <a:rPr lang="en-US" altLang="ko-KR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(Flexibility)</a:t>
            </a:r>
          </a:p>
        </p:txBody>
      </p:sp>
      <p:sp>
        <p:nvSpPr>
          <p:cNvPr id="16" name="Rectangle 72"/>
          <p:cNvSpPr>
            <a:spLocks noChangeArrowheads="1"/>
          </p:cNvSpPr>
          <p:nvPr/>
        </p:nvSpPr>
        <p:spPr bwMode="auto">
          <a:xfrm>
            <a:off x="5617512" y="2259039"/>
            <a:ext cx="1789832" cy="646086"/>
          </a:xfrm>
          <a:prstGeom prst="roundRect">
            <a:avLst>
              <a:gd name="adj" fmla="val 9006"/>
            </a:avLst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54000" rIns="18000" anchor="ctr"/>
          <a:lstStyle>
            <a:lvl1pPr eaLnBrk="0" hangingPunct="0"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15000"/>
              </a:lnSpc>
              <a:buFontTx/>
              <a:buChar char="•"/>
            </a:pPr>
            <a:r>
              <a:rPr lang="en-US" altLang="ko-KR" sz="1100">
                <a:latin typeface="HY헤드라인M" panose="02030600000101010101" pitchFamily="18" charset="-127"/>
                <a:ea typeface="HY헤드라인M" panose="02030600000101010101" pitchFamily="18" charset="-127"/>
              </a:rPr>
              <a:t> Programming</a:t>
            </a:r>
          </a:p>
          <a:p>
            <a:pPr eaLnBrk="1" hangingPunct="1">
              <a:lnSpc>
                <a:spcPct val="115000"/>
              </a:lnSpc>
              <a:buFontTx/>
              <a:buChar char="•"/>
            </a:pPr>
            <a:r>
              <a:rPr lang="en-US" altLang="ko-KR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Basic Planning</a:t>
            </a:r>
          </a:p>
          <a:p>
            <a:pPr eaLnBrk="1" hangingPunct="1">
              <a:lnSpc>
                <a:spcPct val="115000"/>
              </a:lnSpc>
              <a:buFontTx/>
              <a:buChar char="•"/>
            </a:pPr>
            <a:r>
              <a:rPr lang="en-US" altLang="ko-KR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설계기준 및 요구사항</a:t>
            </a:r>
          </a:p>
        </p:txBody>
      </p:sp>
      <p:sp>
        <p:nvSpPr>
          <p:cNvPr id="17" name="Rectangle 73"/>
          <p:cNvSpPr>
            <a:spLocks noChangeArrowheads="1"/>
          </p:cNvSpPr>
          <p:nvPr/>
        </p:nvSpPr>
        <p:spPr bwMode="auto">
          <a:xfrm>
            <a:off x="586206" y="3669659"/>
            <a:ext cx="1418022" cy="35429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eaLnBrk="0" hangingPunct="0"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 sz="130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공간 계획</a:t>
            </a:r>
          </a:p>
        </p:txBody>
      </p:sp>
      <p:sp>
        <p:nvSpPr>
          <p:cNvPr id="18" name="Rectangle 74"/>
          <p:cNvSpPr>
            <a:spLocks noChangeArrowheads="1"/>
          </p:cNvSpPr>
          <p:nvPr/>
        </p:nvSpPr>
        <p:spPr bwMode="auto">
          <a:xfrm>
            <a:off x="2105090" y="3669659"/>
            <a:ext cx="1418022" cy="35429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defRPr/>
            </a:pPr>
            <a:r>
              <a:rPr lang="ko-KR" altLang="en-US" sz="130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외부마감</a:t>
            </a:r>
            <a:endParaRPr lang="en-US" altLang="ko-KR" sz="1300" dirty="0" smtClean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9" name="Rectangle 75"/>
          <p:cNvSpPr>
            <a:spLocks noChangeArrowheads="1"/>
          </p:cNvSpPr>
          <p:nvPr/>
        </p:nvSpPr>
        <p:spPr bwMode="auto">
          <a:xfrm>
            <a:off x="3623975" y="3669659"/>
            <a:ext cx="1418022" cy="35429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defRPr/>
            </a:pPr>
            <a:r>
              <a:rPr lang="ko-KR" altLang="en-US" sz="130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기계</a:t>
            </a:r>
            <a:r>
              <a:rPr lang="en-US" altLang="ko-KR" sz="130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/</a:t>
            </a:r>
            <a:r>
              <a:rPr lang="ko-KR" altLang="en-US" sz="130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전기설비</a:t>
            </a:r>
          </a:p>
        </p:txBody>
      </p:sp>
      <p:sp>
        <p:nvSpPr>
          <p:cNvPr id="20" name="Rectangle 76"/>
          <p:cNvSpPr>
            <a:spLocks noChangeArrowheads="1"/>
          </p:cNvSpPr>
          <p:nvPr/>
        </p:nvSpPr>
        <p:spPr bwMode="auto">
          <a:xfrm>
            <a:off x="5148794" y="3669659"/>
            <a:ext cx="1418021" cy="35429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defRPr/>
            </a:pPr>
            <a:r>
              <a:rPr lang="ko-KR" altLang="en-US" sz="130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내부 마감재</a:t>
            </a:r>
          </a:p>
        </p:txBody>
      </p:sp>
      <p:sp>
        <p:nvSpPr>
          <p:cNvPr id="21" name="Rectangle 77"/>
          <p:cNvSpPr>
            <a:spLocks noChangeArrowheads="1"/>
          </p:cNvSpPr>
          <p:nvPr/>
        </p:nvSpPr>
        <p:spPr bwMode="auto">
          <a:xfrm>
            <a:off x="6667678" y="3669659"/>
            <a:ext cx="1418021" cy="35429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defRPr/>
            </a:pPr>
            <a:r>
              <a:rPr lang="ko-KR" altLang="en-US" sz="130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가구</a:t>
            </a:r>
            <a:r>
              <a:rPr lang="en-US" altLang="ko-KR" sz="130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lang="ko-KR" altLang="en-US" sz="130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설비 등</a:t>
            </a:r>
          </a:p>
        </p:txBody>
      </p:sp>
      <p:sp>
        <p:nvSpPr>
          <p:cNvPr id="22" name="Rectangle 78"/>
          <p:cNvSpPr>
            <a:spLocks noChangeArrowheads="1"/>
          </p:cNvSpPr>
          <p:nvPr/>
        </p:nvSpPr>
        <p:spPr bwMode="auto">
          <a:xfrm>
            <a:off x="586206" y="4025594"/>
            <a:ext cx="1418022" cy="102352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54000"/>
          <a:lstStyle>
            <a:lvl1pPr eaLnBrk="0" hangingPunct="0"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15000"/>
              </a:lnSpc>
              <a:buFontTx/>
              <a:buChar char="•"/>
            </a:pPr>
            <a:r>
              <a:rPr lang="en-US" altLang="ko-KR" sz="110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100">
                <a:latin typeface="HY헤드라인M" panose="02030600000101010101" pitchFamily="18" charset="-127"/>
                <a:ea typeface="HY헤드라인M" panose="02030600000101010101" pitchFamily="18" charset="-127"/>
              </a:rPr>
              <a:t>공간의 가변성</a:t>
            </a:r>
          </a:p>
          <a:p>
            <a:pPr eaLnBrk="1" hangingPunct="1">
              <a:lnSpc>
                <a:spcPct val="115000"/>
              </a:lnSpc>
              <a:buFontTx/>
              <a:buChar char="•"/>
            </a:pPr>
            <a:r>
              <a:rPr lang="ko-KR" altLang="en-US" sz="1100">
                <a:latin typeface="HY헤드라인M" panose="02030600000101010101" pitchFamily="18" charset="-127"/>
                <a:ea typeface="HY헤드라인M" panose="02030600000101010101" pitchFamily="18" charset="-127"/>
              </a:rPr>
              <a:t> 동선의 합리성</a:t>
            </a:r>
          </a:p>
          <a:p>
            <a:pPr eaLnBrk="1" hangingPunct="1">
              <a:lnSpc>
                <a:spcPct val="115000"/>
              </a:lnSpc>
              <a:buFontTx/>
              <a:buChar char="•"/>
            </a:pPr>
            <a:r>
              <a:rPr lang="ko-KR" altLang="en-US" sz="110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100">
                <a:latin typeface="HY헤드라인M" panose="02030600000101010101" pitchFamily="18" charset="-127"/>
                <a:ea typeface="HY헤드라인M" panose="02030600000101010101" pitchFamily="18" charset="-127"/>
              </a:rPr>
              <a:t>FM Service</a:t>
            </a:r>
          </a:p>
          <a:p>
            <a:pPr eaLnBrk="1" hangingPunct="1">
              <a:lnSpc>
                <a:spcPct val="115000"/>
              </a:lnSpc>
            </a:pPr>
            <a:r>
              <a:rPr lang="en-US" altLang="ko-KR" sz="1100"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  <a:r>
              <a:rPr lang="ko-KR" altLang="en-US" sz="1100">
                <a:latin typeface="HY헤드라인M" panose="02030600000101010101" pitchFamily="18" charset="-127"/>
                <a:ea typeface="HY헤드라인M" panose="02030600000101010101" pitchFamily="18" charset="-127"/>
              </a:rPr>
              <a:t>공간의 확보</a:t>
            </a:r>
          </a:p>
        </p:txBody>
      </p:sp>
      <p:cxnSp>
        <p:nvCxnSpPr>
          <p:cNvPr id="23" name="AutoShape 79"/>
          <p:cNvCxnSpPr>
            <a:cxnSpLocks noChangeShapeType="1"/>
          </p:cNvCxnSpPr>
          <p:nvPr/>
        </p:nvCxnSpPr>
        <p:spPr bwMode="auto">
          <a:xfrm>
            <a:off x="4335953" y="1944110"/>
            <a:ext cx="0" cy="31492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4" name="AutoShape 80"/>
          <p:cNvCxnSpPr>
            <a:cxnSpLocks noChangeShapeType="1"/>
          </p:cNvCxnSpPr>
          <p:nvPr/>
        </p:nvCxnSpPr>
        <p:spPr bwMode="auto">
          <a:xfrm>
            <a:off x="4335953" y="2644499"/>
            <a:ext cx="0" cy="180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5" name="Rectangle 81"/>
          <p:cNvSpPr>
            <a:spLocks noChangeArrowheads="1"/>
          </p:cNvSpPr>
          <p:nvPr/>
        </p:nvSpPr>
        <p:spPr bwMode="auto">
          <a:xfrm>
            <a:off x="2105090" y="4025594"/>
            <a:ext cx="1418022" cy="102352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54000"/>
          <a:lstStyle>
            <a:lvl1pPr eaLnBrk="0" hangingPunct="0"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15000"/>
              </a:lnSpc>
              <a:buFontTx/>
              <a:buChar char="•"/>
            </a:pPr>
            <a:r>
              <a:rPr lang="en-US" altLang="ko-KR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1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단열성</a:t>
            </a:r>
            <a:r>
              <a:rPr lang="en-US" altLang="ko-KR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/</a:t>
            </a:r>
            <a:r>
              <a:rPr lang="ko-KR" altLang="en-US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기밀성</a:t>
            </a:r>
          </a:p>
          <a:p>
            <a:pPr eaLnBrk="1" hangingPunct="1">
              <a:lnSpc>
                <a:spcPct val="115000"/>
              </a:lnSpc>
              <a:buFontTx/>
              <a:buChar char="•"/>
            </a:pPr>
            <a:r>
              <a:rPr lang="ko-KR" altLang="en-US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일조조건</a:t>
            </a:r>
          </a:p>
          <a:p>
            <a:pPr eaLnBrk="1" hangingPunct="1">
              <a:lnSpc>
                <a:spcPct val="115000"/>
              </a:lnSpc>
              <a:buFontTx/>
              <a:buChar char="•"/>
            </a:pPr>
            <a:r>
              <a:rPr lang="ko-KR" altLang="en-US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1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방음성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hangingPunct="1">
              <a:lnSpc>
                <a:spcPct val="115000"/>
              </a:lnSpc>
              <a:buFontTx/>
              <a:buChar char="•"/>
            </a:pPr>
            <a:r>
              <a:rPr lang="ko-KR" altLang="en-US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유지관리 용이성</a:t>
            </a:r>
          </a:p>
        </p:txBody>
      </p:sp>
      <p:sp>
        <p:nvSpPr>
          <p:cNvPr id="26" name="Rectangle 82"/>
          <p:cNvSpPr>
            <a:spLocks noChangeArrowheads="1"/>
          </p:cNvSpPr>
          <p:nvPr/>
        </p:nvSpPr>
        <p:spPr bwMode="auto">
          <a:xfrm>
            <a:off x="3623975" y="4025594"/>
            <a:ext cx="1418022" cy="102352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54000"/>
          <a:lstStyle>
            <a:lvl1pPr eaLnBrk="0" hangingPunct="0"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15000"/>
              </a:lnSpc>
              <a:buFontTx/>
              <a:buChar char="•"/>
            </a:pPr>
            <a:r>
              <a:rPr lang="en-US" altLang="ko-KR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냉난방시스템</a:t>
            </a:r>
          </a:p>
          <a:p>
            <a:pPr eaLnBrk="1" hangingPunct="1">
              <a:lnSpc>
                <a:spcPct val="115000"/>
              </a:lnSpc>
              <a:buFontTx/>
              <a:buChar char="•"/>
            </a:pPr>
            <a:r>
              <a:rPr lang="ko-KR" altLang="en-US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에너지 효율성</a:t>
            </a:r>
          </a:p>
          <a:p>
            <a:pPr eaLnBrk="1" hangingPunct="1">
              <a:lnSpc>
                <a:spcPct val="115000"/>
              </a:lnSpc>
              <a:buFontTx/>
              <a:buChar char="•"/>
            </a:pPr>
            <a:r>
              <a:rPr lang="ko-KR" altLang="en-US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내구성</a:t>
            </a:r>
          </a:p>
          <a:p>
            <a:pPr eaLnBrk="1" hangingPunct="1">
              <a:lnSpc>
                <a:spcPct val="115000"/>
              </a:lnSpc>
              <a:buFontTx/>
              <a:buChar char="•"/>
            </a:pPr>
            <a:r>
              <a:rPr lang="ko-KR" altLang="en-US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신뢰성</a:t>
            </a:r>
          </a:p>
          <a:p>
            <a:pPr eaLnBrk="1" hangingPunct="1">
              <a:lnSpc>
                <a:spcPct val="115000"/>
              </a:lnSpc>
              <a:buFontTx/>
              <a:buChar char="•"/>
            </a:pPr>
            <a:r>
              <a:rPr lang="ko-KR" altLang="en-US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유지보수 용이성</a:t>
            </a:r>
          </a:p>
        </p:txBody>
      </p:sp>
      <p:sp>
        <p:nvSpPr>
          <p:cNvPr id="27" name="Rectangle 83"/>
          <p:cNvSpPr>
            <a:spLocks noChangeArrowheads="1"/>
          </p:cNvSpPr>
          <p:nvPr/>
        </p:nvSpPr>
        <p:spPr bwMode="auto">
          <a:xfrm>
            <a:off x="5148794" y="4025594"/>
            <a:ext cx="1418021" cy="102352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54000"/>
          <a:lstStyle>
            <a:lvl1pPr eaLnBrk="0" hangingPunct="0"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15000"/>
              </a:lnSpc>
              <a:buFontTx/>
              <a:buChar char="•"/>
            </a:pPr>
            <a:r>
              <a:rPr lang="en-US" altLang="ko-KR" sz="110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100">
                <a:latin typeface="HY헤드라인M" panose="02030600000101010101" pitchFamily="18" charset="-127"/>
                <a:ea typeface="HY헤드라인M" panose="02030600000101010101" pitchFamily="18" charset="-127"/>
              </a:rPr>
              <a:t>공간용도 적합성</a:t>
            </a:r>
          </a:p>
          <a:p>
            <a:pPr eaLnBrk="1" hangingPunct="1">
              <a:lnSpc>
                <a:spcPct val="115000"/>
              </a:lnSpc>
              <a:buFontTx/>
              <a:buChar char="•"/>
            </a:pPr>
            <a:r>
              <a:rPr lang="ko-KR" altLang="en-US" sz="1100">
                <a:latin typeface="HY헤드라인M" panose="02030600000101010101" pitchFamily="18" charset="-127"/>
                <a:ea typeface="HY헤드라인M" panose="02030600000101010101" pitchFamily="18" charset="-127"/>
              </a:rPr>
              <a:t> 내구성</a:t>
            </a:r>
          </a:p>
          <a:p>
            <a:pPr eaLnBrk="1" hangingPunct="1">
              <a:lnSpc>
                <a:spcPct val="115000"/>
              </a:lnSpc>
              <a:buFontTx/>
              <a:buChar char="•"/>
            </a:pPr>
            <a:r>
              <a:rPr lang="ko-KR" altLang="en-US" sz="1100">
                <a:latin typeface="HY헤드라인M" panose="02030600000101010101" pitchFamily="18" charset="-127"/>
                <a:ea typeface="HY헤드라인M" panose="02030600000101010101" pitchFamily="18" charset="-127"/>
              </a:rPr>
              <a:t> 유지관리 용이성</a:t>
            </a:r>
          </a:p>
        </p:txBody>
      </p:sp>
      <p:sp>
        <p:nvSpPr>
          <p:cNvPr id="28" name="Rectangle 84"/>
          <p:cNvSpPr>
            <a:spLocks noChangeArrowheads="1"/>
          </p:cNvSpPr>
          <p:nvPr/>
        </p:nvSpPr>
        <p:spPr bwMode="auto">
          <a:xfrm>
            <a:off x="6667678" y="4025594"/>
            <a:ext cx="1418021" cy="102352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54000"/>
          <a:lstStyle>
            <a:lvl1pPr eaLnBrk="0" hangingPunct="0"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15000"/>
              </a:lnSpc>
              <a:buFontTx/>
              <a:buChar char="•"/>
            </a:pPr>
            <a:r>
              <a:rPr lang="en-US" altLang="ko-KR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실용성</a:t>
            </a:r>
          </a:p>
          <a:p>
            <a:pPr eaLnBrk="1" hangingPunct="1">
              <a:lnSpc>
                <a:spcPct val="115000"/>
              </a:lnSpc>
              <a:buFontTx/>
              <a:buChar char="•"/>
            </a:pPr>
            <a:r>
              <a:rPr lang="ko-KR" altLang="en-US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내구성</a:t>
            </a:r>
          </a:p>
          <a:p>
            <a:pPr eaLnBrk="1" hangingPunct="1">
              <a:lnSpc>
                <a:spcPct val="115000"/>
              </a:lnSpc>
              <a:buFontTx/>
              <a:buChar char="•"/>
            </a:pPr>
            <a:r>
              <a:rPr lang="ko-KR" altLang="en-US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경제성</a:t>
            </a:r>
          </a:p>
          <a:p>
            <a:pPr eaLnBrk="1" hangingPunct="1">
              <a:lnSpc>
                <a:spcPct val="115000"/>
              </a:lnSpc>
              <a:buFontTx/>
              <a:buChar char="•"/>
            </a:pPr>
            <a:r>
              <a:rPr lang="ko-KR" altLang="en-US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안전성</a:t>
            </a:r>
          </a:p>
          <a:p>
            <a:pPr eaLnBrk="1" hangingPunct="1">
              <a:lnSpc>
                <a:spcPct val="115000"/>
              </a:lnSpc>
              <a:buFontTx/>
              <a:buChar char="•"/>
            </a:pPr>
            <a:r>
              <a:rPr lang="ko-KR" altLang="en-US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유지관리 용이성</a:t>
            </a:r>
          </a:p>
        </p:txBody>
      </p:sp>
      <p:sp>
        <p:nvSpPr>
          <p:cNvPr id="29" name="Rectangle 85"/>
          <p:cNvSpPr>
            <a:spLocks noChangeArrowheads="1"/>
          </p:cNvSpPr>
          <p:nvPr/>
        </p:nvSpPr>
        <p:spPr bwMode="auto">
          <a:xfrm>
            <a:off x="3529046" y="5521508"/>
            <a:ext cx="1613815" cy="3838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en-US" altLang="ko-KR" sz="1300">
                <a:latin typeface="HY헤드라인M" panose="02030600000101010101" pitchFamily="18" charset="-127"/>
                <a:ea typeface="HY헤드라인M" panose="02030600000101010101" pitchFamily="18" charset="-127"/>
              </a:rPr>
              <a:t>Design Review</a:t>
            </a:r>
          </a:p>
        </p:txBody>
      </p:sp>
      <p:sp>
        <p:nvSpPr>
          <p:cNvPr id="30" name="Rectangle 86"/>
          <p:cNvSpPr>
            <a:spLocks noChangeArrowheads="1"/>
          </p:cNvSpPr>
          <p:nvPr/>
        </p:nvSpPr>
        <p:spPr bwMode="auto">
          <a:xfrm>
            <a:off x="3529046" y="6141524"/>
            <a:ext cx="1613815" cy="3838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en-US" altLang="ko-KR" sz="13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Construction</a:t>
            </a:r>
          </a:p>
        </p:txBody>
      </p:sp>
      <p:cxnSp>
        <p:nvCxnSpPr>
          <p:cNvPr id="31" name="AutoShape 87"/>
          <p:cNvCxnSpPr>
            <a:cxnSpLocks noChangeShapeType="1"/>
            <a:endCxn id="17" idx="0"/>
          </p:cNvCxnSpPr>
          <p:nvPr/>
        </p:nvCxnSpPr>
        <p:spPr bwMode="auto">
          <a:xfrm rot="5400000">
            <a:off x="2586444" y="1920149"/>
            <a:ext cx="459272" cy="3039746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2" name="AutoShape 88"/>
          <p:cNvCxnSpPr>
            <a:cxnSpLocks noChangeShapeType="1"/>
            <a:endCxn id="18" idx="0"/>
          </p:cNvCxnSpPr>
          <p:nvPr/>
        </p:nvCxnSpPr>
        <p:spPr bwMode="auto">
          <a:xfrm rot="5400000">
            <a:off x="3345887" y="2679592"/>
            <a:ext cx="459272" cy="152086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3" name="AutoShape 89"/>
          <p:cNvCxnSpPr>
            <a:cxnSpLocks noChangeShapeType="1"/>
            <a:endCxn id="19" idx="0"/>
          </p:cNvCxnSpPr>
          <p:nvPr/>
        </p:nvCxnSpPr>
        <p:spPr bwMode="auto">
          <a:xfrm rot="5400000">
            <a:off x="4105328" y="3439035"/>
            <a:ext cx="459272" cy="197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4" name="AutoShape 90"/>
          <p:cNvCxnSpPr>
            <a:cxnSpLocks noChangeShapeType="1"/>
            <a:endCxn id="20" idx="0"/>
          </p:cNvCxnSpPr>
          <p:nvPr/>
        </p:nvCxnSpPr>
        <p:spPr bwMode="auto">
          <a:xfrm rot="16200000" flipH="1">
            <a:off x="4867737" y="2678603"/>
            <a:ext cx="459272" cy="152284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5" name="AutoShape 91"/>
          <p:cNvCxnSpPr>
            <a:cxnSpLocks noChangeShapeType="1"/>
            <a:endCxn id="21" idx="0"/>
          </p:cNvCxnSpPr>
          <p:nvPr/>
        </p:nvCxnSpPr>
        <p:spPr bwMode="auto">
          <a:xfrm rot="16200000" flipH="1">
            <a:off x="5627180" y="1919161"/>
            <a:ext cx="459272" cy="30417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6" name="AutoShape 92"/>
          <p:cNvCxnSpPr>
            <a:cxnSpLocks noChangeShapeType="1"/>
            <a:endCxn id="22" idx="2"/>
          </p:cNvCxnSpPr>
          <p:nvPr/>
        </p:nvCxnSpPr>
        <p:spPr bwMode="auto">
          <a:xfrm rot="5400000" flipH="1">
            <a:off x="2579883" y="3765436"/>
            <a:ext cx="472394" cy="3039746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7" name="AutoShape 93"/>
          <p:cNvCxnSpPr>
            <a:cxnSpLocks noChangeShapeType="1"/>
            <a:endCxn id="25" idx="2"/>
          </p:cNvCxnSpPr>
          <p:nvPr/>
        </p:nvCxnSpPr>
        <p:spPr bwMode="auto">
          <a:xfrm rot="5400000" flipH="1">
            <a:off x="3339326" y="4524879"/>
            <a:ext cx="472394" cy="152086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" name="AutoShape 94"/>
          <p:cNvCxnSpPr>
            <a:cxnSpLocks noChangeShapeType="1"/>
            <a:endCxn id="26" idx="2"/>
          </p:cNvCxnSpPr>
          <p:nvPr/>
        </p:nvCxnSpPr>
        <p:spPr bwMode="auto">
          <a:xfrm rot="5400000" flipH="1">
            <a:off x="4098767" y="5284322"/>
            <a:ext cx="472394" cy="197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9" name="AutoShape 95"/>
          <p:cNvCxnSpPr>
            <a:cxnSpLocks noChangeShapeType="1"/>
            <a:endCxn id="27" idx="2"/>
          </p:cNvCxnSpPr>
          <p:nvPr/>
        </p:nvCxnSpPr>
        <p:spPr bwMode="auto">
          <a:xfrm rot="16200000">
            <a:off x="4861176" y="4523891"/>
            <a:ext cx="472394" cy="152284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0" name="AutoShape 96"/>
          <p:cNvCxnSpPr>
            <a:cxnSpLocks noChangeShapeType="1"/>
            <a:endCxn id="28" idx="2"/>
          </p:cNvCxnSpPr>
          <p:nvPr/>
        </p:nvCxnSpPr>
        <p:spPr bwMode="auto">
          <a:xfrm rot="16200000">
            <a:off x="5620619" y="3764448"/>
            <a:ext cx="472394" cy="30417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1" name="AutoShape 97"/>
          <p:cNvCxnSpPr>
            <a:cxnSpLocks noChangeShapeType="1"/>
          </p:cNvCxnSpPr>
          <p:nvPr/>
        </p:nvCxnSpPr>
        <p:spPr bwMode="auto">
          <a:xfrm>
            <a:off x="4335953" y="5905327"/>
            <a:ext cx="0" cy="23619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2" name="AutoShape 98"/>
          <p:cNvCxnSpPr>
            <a:cxnSpLocks noChangeShapeType="1"/>
          </p:cNvCxnSpPr>
          <p:nvPr/>
        </p:nvCxnSpPr>
        <p:spPr bwMode="auto">
          <a:xfrm flipV="1">
            <a:off x="5142860" y="3018477"/>
            <a:ext cx="1979" cy="2694941"/>
          </a:xfrm>
          <a:prstGeom prst="bentConnector3">
            <a:avLst>
              <a:gd name="adj1" fmla="val 18260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3" name="Line 99"/>
          <p:cNvSpPr>
            <a:spLocks noChangeShapeType="1"/>
          </p:cNvSpPr>
          <p:nvPr/>
        </p:nvSpPr>
        <p:spPr bwMode="auto">
          <a:xfrm>
            <a:off x="5142860" y="1786646"/>
            <a:ext cx="474651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4" name="Line 100"/>
          <p:cNvSpPr>
            <a:spLocks noChangeShapeType="1"/>
          </p:cNvSpPr>
          <p:nvPr/>
        </p:nvSpPr>
        <p:spPr bwMode="auto">
          <a:xfrm>
            <a:off x="5142860" y="2446029"/>
            <a:ext cx="474651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1" name="슬라이드 번호 개체 틀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7102-3076-4430-8CB1-D511A92F2D22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5278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그림 57" descr="백그라운드1.pn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 t="34325"/>
          <a:stretch>
            <a:fillRect/>
          </a:stretch>
        </p:blipFill>
        <p:spPr>
          <a:xfrm>
            <a:off x="-624" y="3972940"/>
            <a:ext cx="9906624" cy="2885060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8439150" y="376089"/>
            <a:ext cx="1466850" cy="360040"/>
            <a:chOff x="8439150" y="298748"/>
            <a:chExt cx="1466850" cy="360040"/>
          </a:xfrm>
        </p:grpSpPr>
        <p:grpSp>
          <p:nvGrpSpPr>
            <p:cNvPr id="3" name="그룹 2"/>
            <p:cNvGrpSpPr/>
            <p:nvPr/>
          </p:nvGrpSpPr>
          <p:grpSpPr>
            <a:xfrm>
              <a:off x="8439150" y="323850"/>
              <a:ext cx="1466850" cy="333375"/>
              <a:chOff x="8121352" y="239440"/>
              <a:chExt cx="1784648" cy="432048"/>
            </a:xfrm>
          </p:grpSpPr>
          <p:sp>
            <p:nvSpPr>
              <p:cNvPr id="5" name="모서리가 둥근 직사각형 4"/>
              <p:cNvSpPr/>
              <p:nvPr/>
            </p:nvSpPr>
            <p:spPr>
              <a:xfrm>
                <a:off x="8121352" y="239440"/>
                <a:ext cx="288032" cy="432048"/>
              </a:xfrm>
              <a:prstGeom prst="roundRect">
                <a:avLst>
                  <a:gd name="adj" fmla="val 2328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" name="모서리가 둥근 직사각형 5"/>
              <p:cNvSpPr/>
              <p:nvPr/>
            </p:nvSpPr>
            <p:spPr>
              <a:xfrm>
                <a:off x="8337376" y="239440"/>
                <a:ext cx="1568624" cy="432048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" name="직사각형 3"/>
            <p:cNvSpPr/>
            <p:nvPr/>
          </p:nvSpPr>
          <p:spPr>
            <a:xfrm>
              <a:off x="8557520" y="298748"/>
              <a:ext cx="1276472" cy="360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r"/>
              <a:r>
                <a:rPr lang="ko-KR" altLang="en-US" sz="1200" dirty="0" smtClean="0"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성전건축 유의사항</a:t>
              </a:r>
              <a:endParaRPr lang="ko-KR" altLang="en-US" sz="12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7" name="직사각형 6"/>
          <p:cNvSpPr/>
          <p:nvPr/>
        </p:nvSpPr>
        <p:spPr>
          <a:xfrm>
            <a:off x="647378" y="1115219"/>
            <a:ext cx="417646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altLang="ko-KR" sz="2000" b="1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5</a:t>
            </a:r>
            <a:r>
              <a:rPr lang="en-US" altLang="ko-KR" sz="2000" b="1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2000" b="1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단계별 </a:t>
            </a:r>
            <a:r>
              <a:rPr lang="en-US" altLang="ko-KR" sz="2000" b="1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VE </a:t>
            </a:r>
            <a:r>
              <a:rPr lang="ko-KR" altLang="en-US" sz="2000" b="1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진행</a:t>
            </a:r>
            <a:endParaRPr lang="ko-KR" altLang="en-US" sz="2000" b="1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47378" y="221171"/>
            <a:ext cx="624983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ko-KR" altLang="en-US" sz="3000" b="1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공사비 절감방안</a:t>
            </a:r>
            <a:endParaRPr lang="ko-KR" altLang="en-US" sz="3000" b="1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9" name="모서리가 둥근 직사각형 38"/>
          <p:cNvSpPr/>
          <p:nvPr/>
        </p:nvSpPr>
        <p:spPr>
          <a:xfrm>
            <a:off x="632520" y="4282033"/>
            <a:ext cx="8628833" cy="1982731"/>
          </a:xfrm>
          <a:prstGeom prst="roundRect">
            <a:avLst>
              <a:gd name="adj" fmla="val 6111"/>
            </a:avLst>
          </a:pr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solidFill>
              <a:schemeClr val="accent1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endParaRPr lang="ko-KR" altLang="en-US" sz="1400" b="1" spc="-100" dirty="0">
              <a:solidFill>
                <a:srgbClr val="FF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0" name="모서리가 둥근 직사각형 39"/>
          <p:cNvSpPr/>
          <p:nvPr/>
        </p:nvSpPr>
        <p:spPr>
          <a:xfrm>
            <a:off x="780222" y="4678665"/>
            <a:ext cx="8334634" cy="1449976"/>
          </a:xfrm>
          <a:prstGeom prst="roundRect">
            <a:avLst>
              <a:gd name="adj" fmla="val 8524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ko-KR" altLang="en-US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기획단계</a:t>
            </a:r>
            <a:endParaRPr lang="ko-KR" altLang="en-US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6" name="모서리가 둥근 직사각형 35"/>
          <p:cNvSpPr/>
          <p:nvPr/>
        </p:nvSpPr>
        <p:spPr>
          <a:xfrm>
            <a:off x="632520" y="1835923"/>
            <a:ext cx="8628833" cy="1970740"/>
          </a:xfrm>
          <a:prstGeom prst="roundRect">
            <a:avLst>
              <a:gd name="adj" fmla="val 6111"/>
            </a:avLst>
          </a:pr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solidFill>
              <a:schemeClr val="accent1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endParaRPr lang="ko-KR" altLang="en-US" sz="1400" b="1" spc="-100" dirty="0">
              <a:solidFill>
                <a:srgbClr val="FF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8" name="모서리가 둥근 직사각형 37"/>
          <p:cNvSpPr/>
          <p:nvPr/>
        </p:nvSpPr>
        <p:spPr>
          <a:xfrm>
            <a:off x="780222" y="2232556"/>
            <a:ext cx="8334634" cy="1427474"/>
          </a:xfrm>
          <a:prstGeom prst="roundRect">
            <a:avLst>
              <a:gd name="adj" fmla="val 8524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ko-KR" altLang="en-US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기획단계</a:t>
            </a:r>
            <a:endParaRPr lang="ko-KR" altLang="en-US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95178" y="2391307"/>
            <a:ext cx="7929849" cy="113107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>
              <a:lnSpc>
                <a:spcPct val="150000"/>
              </a:lnSpc>
              <a:buClr>
                <a:srgbClr val="92D050"/>
              </a:buClr>
              <a:defRPr/>
            </a:pPr>
            <a:r>
              <a:rPr lang="en-US" altLang="ko-KR" sz="1500" spc="50" dirty="0" smtClean="0">
                <a:ln w="11430"/>
                <a:solidFill>
                  <a:prstClr val="black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z="1500" spc="50" dirty="0" smtClean="0">
                <a:ln w="11430"/>
                <a:solidFill>
                  <a:prstClr val="black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사업단계별 </a:t>
            </a:r>
            <a:r>
              <a:rPr lang="ko-KR" altLang="en-US" sz="1500" spc="50" dirty="0" err="1">
                <a:ln w="11430"/>
                <a:solidFill>
                  <a:prstClr val="black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총사업비</a:t>
            </a:r>
            <a:r>
              <a:rPr lang="ko-KR" altLang="en-US" sz="1500" spc="50" dirty="0">
                <a:ln w="11430"/>
                <a:solidFill>
                  <a:prstClr val="black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및 생애주기비용 관리계획 수립 </a:t>
            </a:r>
            <a:endParaRPr lang="en-US" altLang="ko-KR" sz="1500" spc="50" dirty="0">
              <a:ln w="11430"/>
              <a:solidFill>
                <a:prstClr val="black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50000"/>
              </a:lnSpc>
              <a:buClr>
                <a:srgbClr val="92D050"/>
              </a:buClr>
              <a:defRPr/>
            </a:pPr>
            <a:r>
              <a:rPr lang="en-US" altLang="ko-KR" sz="1500" spc="50" dirty="0" smtClean="0">
                <a:ln w="11430"/>
                <a:solidFill>
                  <a:prstClr val="black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z="1500" spc="50" dirty="0" smtClean="0">
                <a:ln w="11430"/>
                <a:solidFill>
                  <a:prstClr val="black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건축공사 </a:t>
            </a:r>
            <a:r>
              <a:rPr lang="ko-KR" altLang="en-US" sz="1500" spc="50" dirty="0">
                <a:ln w="11430"/>
                <a:solidFill>
                  <a:prstClr val="black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사업비 관리를 위한  비용관리방안 수립</a:t>
            </a:r>
            <a:endParaRPr lang="en-US" altLang="ko-KR" sz="1500" spc="50" dirty="0">
              <a:ln w="11430"/>
              <a:solidFill>
                <a:prstClr val="black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50000"/>
              </a:lnSpc>
              <a:buClr>
                <a:srgbClr val="92D050"/>
              </a:buClr>
              <a:defRPr/>
            </a:pPr>
            <a:r>
              <a:rPr lang="en-US" altLang="ko-KR" sz="1500" spc="50" dirty="0" smtClean="0">
                <a:ln w="11430"/>
                <a:solidFill>
                  <a:prstClr val="black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z="1500" spc="50" dirty="0" smtClean="0">
                <a:ln w="11430"/>
                <a:solidFill>
                  <a:prstClr val="black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행정관청에서 </a:t>
            </a:r>
            <a:r>
              <a:rPr lang="ko-KR" altLang="en-US" sz="1500" spc="50" dirty="0">
                <a:ln w="11430"/>
                <a:solidFill>
                  <a:prstClr val="black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요구하는 각종 인허가에 대한 효율적 관리방안 수립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72288" y="4867378"/>
            <a:ext cx="6745757" cy="113107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150000"/>
              </a:lnSpc>
              <a:buClr>
                <a:srgbClr val="1F497D">
                  <a:lumMod val="60000"/>
                  <a:lumOff val="40000"/>
                </a:srgbClr>
              </a:buClr>
              <a:defRPr/>
            </a:pPr>
            <a:r>
              <a:rPr lang="en-US" altLang="ko-KR" sz="1500" spc="50" dirty="0">
                <a:ln w="11430"/>
                <a:solidFill>
                  <a:prstClr val="black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z="1500" spc="50" dirty="0" smtClean="0">
                <a:ln w="11430"/>
                <a:solidFill>
                  <a:prstClr val="black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cs typeface="맑은 고딕" pitchFamily="50" charset="-127"/>
              </a:rPr>
              <a:t>기본설계에 </a:t>
            </a:r>
            <a:r>
              <a:rPr lang="ko-KR" altLang="en-US" sz="1500" spc="50" dirty="0">
                <a:ln w="11430"/>
                <a:solidFill>
                  <a:prstClr val="black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cs typeface="맑은 고딕" pitchFamily="50" charset="-127"/>
              </a:rPr>
              <a:t>대한 경제성 검토</a:t>
            </a:r>
            <a:endParaRPr lang="en-US" altLang="ko-KR" sz="1500" spc="50" dirty="0">
              <a:ln w="11430"/>
              <a:solidFill>
                <a:prstClr val="black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  <a:cs typeface="맑은 고딕" pitchFamily="50" charset="-127"/>
            </a:endParaRPr>
          </a:p>
          <a:p>
            <a:pPr>
              <a:lnSpc>
                <a:spcPct val="150000"/>
              </a:lnSpc>
              <a:buClr>
                <a:srgbClr val="1F497D">
                  <a:lumMod val="60000"/>
                  <a:lumOff val="40000"/>
                </a:srgbClr>
              </a:buClr>
              <a:defRPr/>
            </a:pPr>
            <a:r>
              <a:rPr lang="en-US" altLang="ko-KR" sz="1500" spc="50" dirty="0" smtClean="0">
                <a:ln w="11430"/>
                <a:solidFill>
                  <a:prstClr val="black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z="1500" spc="50" dirty="0" err="1" smtClean="0">
                <a:ln w="11430"/>
                <a:solidFill>
                  <a:prstClr val="black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공정별</a:t>
            </a:r>
            <a:r>
              <a:rPr lang="ko-KR" altLang="en-US" sz="1500" spc="50" dirty="0" smtClean="0">
                <a:ln w="11430"/>
                <a:solidFill>
                  <a:prstClr val="black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500" spc="50" dirty="0">
                <a:ln w="11430"/>
                <a:solidFill>
                  <a:prstClr val="black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공법적용에 따른 적정성 검토 및 개략공사비 산출</a:t>
            </a:r>
            <a:endParaRPr lang="en-US" altLang="ko-KR" sz="1500" spc="50" dirty="0">
              <a:ln w="11430"/>
              <a:solidFill>
                <a:prstClr val="black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50000"/>
              </a:lnSpc>
              <a:buClr>
                <a:srgbClr val="1F497D">
                  <a:lumMod val="60000"/>
                  <a:lumOff val="40000"/>
                </a:srgbClr>
              </a:buClr>
              <a:defRPr/>
            </a:pPr>
            <a:r>
              <a:rPr lang="en-US" altLang="ko-KR" sz="1500" spc="50" dirty="0" smtClean="0">
                <a:ln w="11430"/>
                <a:solidFill>
                  <a:prstClr val="black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z="1500" spc="50" dirty="0" smtClean="0">
                <a:ln w="11430"/>
                <a:solidFill>
                  <a:prstClr val="black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기본설계의 </a:t>
            </a:r>
            <a:r>
              <a:rPr lang="ko-KR" altLang="en-US" sz="1500" spc="50" dirty="0">
                <a:ln w="11430"/>
                <a:solidFill>
                  <a:prstClr val="black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도시계획 관련 건축법 적용 타당성 검토</a:t>
            </a:r>
            <a:r>
              <a:rPr lang="en-US" altLang="ko-KR" sz="1500" spc="50" dirty="0">
                <a:ln w="11430"/>
                <a:solidFill>
                  <a:prstClr val="black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500" spc="50" dirty="0" err="1">
                <a:ln w="11430"/>
                <a:solidFill>
                  <a:prstClr val="black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용적율</a:t>
            </a:r>
            <a:r>
              <a:rPr lang="en-US" altLang="ko-KR" sz="1500" spc="50" dirty="0">
                <a:ln w="11430"/>
                <a:solidFill>
                  <a:prstClr val="black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500" spc="50" dirty="0">
                <a:ln w="11430"/>
                <a:solidFill>
                  <a:prstClr val="black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건폐율 등</a:t>
            </a:r>
            <a:r>
              <a:rPr lang="en-US" altLang="ko-KR" sz="1500" spc="50" dirty="0">
                <a:ln w="11430"/>
                <a:solidFill>
                  <a:prstClr val="black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r>
              <a:rPr lang="ko-KR" altLang="en-US" sz="1500" spc="50" dirty="0">
                <a:ln w="11430"/>
                <a:solidFill>
                  <a:prstClr val="black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endParaRPr lang="en-US" altLang="ko-KR" sz="1500" spc="50" dirty="0">
              <a:ln w="11430"/>
              <a:solidFill>
                <a:prstClr val="black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7" name="모서리가 둥근 직사각형 36"/>
          <p:cNvSpPr/>
          <p:nvPr/>
        </p:nvSpPr>
        <p:spPr>
          <a:xfrm>
            <a:off x="960299" y="1700808"/>
            <a:ext cx="1702732" cy="427448"/>
          </a:xfrm>
          <a:prstGeom prst="roundRect">
            <a:avLst/>
          </a:prstGeom>
          <a:solidFill>
            <a:srgbClr val="073669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ko-KR" altLang="en-US" sz="170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기획단계</a:t>
            </a:r>
            <a:endParaRPr lang="ko-KR" altLang="en-US" sz="1700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2" name="모서리가 둥근 직사각형 41"/>
          <p:cNvSpPr/>
          <p:nvPr/>
        </p:nvSpPr>
        <p:spPr>
          <a:xfrm>
            <a:off x="960299" y="4146918"/>
            <a:ext cx="2216843" cy="427448"/>
          </a:xfrm>
          <a:prstGeom prst="roundRect">
            <a:avLst/>
          </a:prstGeom>
          <a:solidFill>
            <a:srgbClr val="0069B0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ko-KR" altLang="en-US" sz="170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기본설계 단계</a:t>
            </a:r>
            <a:endParaRPr lang="ko-KR" altLang="en-US" sz="1700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9" name="슬라이드 번호 개체 틀 5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7102-3076-4430-8CB1-D511A92F2D22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5278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그림 56" descr="백그라운드1.pn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 t="34325"/>
          <a:stretch>
            <a:fillRect/>
          </a:stretch>
        </p:blipFill>
        <p:spPr>
          <a:xfrm>
            <a:off x="-624" y="3972940"/>
            <a:ext cx="9906624" cy="2885060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8439150" y="376089"/>
            <a:ext cx="1466850" cy="360040"/>
            <a:chOff x="8439150" y="298748"/>
            <a:chExt cx="1466850" cy="360040"/>
          </a:xfrm>
        </p:grpSpPr>
        <p:grpSp>
          <p:nvGrpSpPr>
            <p:cNvPr id="3" name="그룹 2"/>
            <p:cNvGrpSpPr/>
            <p:nvPr/>
          </p:nvGrpSpPr>
          <p:grpSpPr>
            <a:xfrm>
              <a:off x="8439150" y="323850"/>
              <a:ext cx="1466850" cy="333375"/>
              <a:chOff x="8121352" y="239440"/>
              <a:chExt cx="1784648" cy="432048"/>
            </a:xfrm>
          </p:grpSpPr>
          <p:sp>
            <p:nvSpPr>
              <p:cNvPr id="5" name="모서리가 둥근 직사각형 4"/>
              <p:cNvSpPr/>
              <p:nvPr/>
            </p:nvSpPr>
            <p:spPr>
              <a:xfrm>
                <a:off x="8121352" y="239440"/>
                <a:ext cx="288032" cy="432048"/>
              </a:xfrm>
              <a:prstGeom prst="roundRect">
                <a:avLst>
                  <a:gd name="adj" fmla="val 2328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" name="모서리가 둥근 직사각형 5"/>
              <p:cNvSpPr/>
              <p:nvPr/>
            </p:nvSpPr>
            <p:spPr>
              <a:xfrm>
                <a:off x="8337376" y="239440"/>
                <a:ext cx="1568624" cy="432048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" name="직사각형 3"/>
            <p:cNvSpPr/>
            <p:nvPr/>
          </p:nvSpPr>
          <p:spPr>
            <a:xfrm>
              <a:off x="8557520" y="298748"/>
              <a:ext cx="1276472" cy="360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r"/>
              <a:r>
                <a:rPr lang="ko-KR" altLang="en-US" sz="1200" dirty="0" smtClean="0"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성전건축 유의사항</a:t>
              </a:r>
              <a:endParaRPr lang="ko-KR" altLang="en-US" sz="12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8" name="직사각형 7"/>
          <p:cNvSpPr/>
          <p:nvPr/>
        </p:nvSpPr>
        <p:spPr>
          <a:xfrm>
            <a:off x="647378" y="221171"/>
            <a:ext cx="624983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ko-KR" altLang="en-US" sz="3000" b="1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공사비 절감방안</a:t>
            </a:r>
            <a:endParaRPr lang="ko-KR" altLang="en-US" sz="3000" b="1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72480" y="1040367"/>
            <a:ext cx="374898" cy="5074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43" name="그룹 42"/>
          <p:cNvGrpSpPr/>
          <p:nvPr/>
        </p:nvGrpSpPr>
        <p:grpSpPr>
          <a:xfrm>
            <a:off x="632520" y="1089659"/>
            <a:ext cx="8628833" cy="5485312"/>
            <a:chOff x="4160912" y="1004443"/>
            <a:chExt cx="8057931" cy="5600129"/>
          </a:xfrm>
        </p:grpSpPr>
        <p:sp>
          <p:nvSpPr>
            <p:cNvPr id="44" name="모서리가 둥근 직사각형 43"/>
            <p:cNvSpPr/>
            <p:nvPr/>
          </p:nvSpPr>
          <p:spPr>
            <a:xfrm>
              <a:off x="4160912" y="2929866"/>
              <a:ext cx="8057931" cy="1903391"/>
            </a:xfrm>
            <a:prstGeom prst="roundRect">
              <a:avLst>
                <a:gd name="adj" fmla="val 6111"/>
              </a:avLst>
            </a:prstGeom>
            <a:gradFill>
              <a:gsLst>
                <a:gs pos="0">
                  <a:schemeClr val="tx2">
                    <a:lumMod val="75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6200000" scaled="1"/>
            </a:gradFill>
            <a:ln>
              <a:solidFill>
                <a:schemeClr val="accent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>
                <a:defRPr/>
              </a:pPr>
              <a:endParaRPr lang="ko-KR" altLang="en-US" sz="1400" b="1" spc="-1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45" name="모서리가 둥근 직사각형 44"/>
            <p:cNvSpPr/>
            <p:nvPr/>
          </p:nvSpPr>
          <p:spPr>
            <a:xfrm>
              <a:off x="4298842" y="3310627"/>
              <a:ext cx="7783197" cy="1391954"/>
            </a:xfrm>
            <a:prstGeom prst="roundRect">
              <a:avLst>
                <a:gd name="adj" fmla="val 8524"/>
              </a:avLst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ko-KR" altLang="en-US" dirty="0" smtClean="0">
                  <a:solidFill>
                    <a:schemeClr val="bg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기획단계</a:t>
              </a:r>
              <a:endParaRPr lang="ko-KR" altLang="en-US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46" name="모서리가 둥근 직사각형 45"/>
            <p:cNvSpPr/>
            <p:nvPr/>
          </p:nvSpPr>
          <p:spPr>
            <a:xfrm>
              <a:off x="4160912" y="1134152"/>
              <a:ext cx="8057931" cy="1494175"/>
            </a:xfrm>
            <a:prstGeom prst="roundRect">
              <a:avLst>
                <a:gd name="adj" fmla="val 6111"/>
              </a:avLst>
            </a:prstGeom>
            <a:gradFill>
              <a:gsLst>
                <a:gs pos="0">
                  <a:schemeClr val="tx2">
                    <a:lumMod val="75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6200000" scaled="1"/>
            </a:gradFill>
            <a:ln>
              <a:solidFill>
                <a:schemeClr val="accent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>
                <a:defRPr/>
              </a:pPr>
              <a:endPara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47" name="모서리가 둥근 직사각형 46"/>
            <p:cNvSpPr/>
            <p:nvPr/>
          </p:nvSpPr>
          <p:spPr>
            <a:xfrm>
              <a:off x="4298842" y="1514913"/>
              <a:ext cx="7783197" cy="975131"/>
            </a:xfrm>
            <a:prstGeom prst="roundRect">
              <a:avLst>
                <a:gd name="adj" fmla="val 8524"/>
              </a:avLst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ko-KR" altLang="en-US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기획단계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592960" y="1541799"/>
              <a:ext cx="7405193" cy="879812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lnSpc>
                  <a:spcPts val="3000"/>
                </a:lnSpc>
                <a:buClr>
                  <a:srgbClr val="8064A2">
                    <a:lumMod val="60000"/>
                    <a:lumOff val="40000"/>
                  </a:srgbClr>
                </a:buClr>
                <a:defRPr/>
              </a:pPr>
              <a:r>
                <a:rPr lang="en-US" altLang="ko-KR" sz="15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- </a:t>
              </a:r>
              <a:r>
                <a:rPr lang="ko-KR" altLang="en-US" sz="15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공사비 분석 및 공사원가의 적정성 검토</a:t>
              </a:r>
              <a:endParaRPr lang="en-US" altLang="ko-KR" sz="150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pPr>
                <a:lnSpc>
                  <a:spcPts val="3000"/>
                </a:lnSpc>
                <a:buClr>
                  <a:srgbClr val="8064A2">
                    <a:lumMod val="60000"/>
                    <a:lumOff val="40000"/>
                  </a:srgbClr>
                </a:buClr>
                <a:defRPr/>
              </a:pPr>
              <a:r>
                <a:rPr lang="en-US" altLang="ko-KR" sz="15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- </a:t>
              </a:r>
              <a:r>
                <a:rPr lang="ko-KR" altLang="en-US" sz="1500" dirty="0" err="1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공종별</a:t>
              </a:r>
              <a:r>
                <a:rPr lang="ko-KR" altLang="en-US" sz="15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공사 발주계획 수립 및 </a:t>
              </a:r>
              <a:r>
                <a:rPr lang="ko-KR" altLang="en-US" sz="1500" dirty="0" err="1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공종별</a:t>
              </a:r>
              <a:r>
                <a:rPr lang="ko-KR" altLang="en-US" sz="15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</a:t>
              </a:r>
              <a:r>
                <a:rPr lang="ko-KR" altLang="en-US" sz="1500" dirty="0" err="1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구매계약따른</a:t>
              </a:r>
              <a:r>
                <a:rPr lang="ko-KR" altLang="en-US" sz="15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시방서 작성 </a:t>
              </a:r>
              <a:endParaRPr lang="en-US" altLang="ko-KR" sz="150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664968" y="3439223"/>
              <a:ext cx="3877387" cy="1154754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lnSpc>
                  <a:spcPct val="150000"/>
                </a:lnSpc>
                <a:buClr>
                  <a:srgbClr val="C0504D">
                    <a:lumMod val="60000"/>
                    <a:lumOff val="40000"/>
                  </a:srgbClr>
                </a:buClr>
                <a:defRPr/>
              </a:pPr>
              <a:r>
                <a:rPr lang="en-US" altLang="ko-KR" sz="1500" spc="50" dirty="0">
                  <a:ln w="11430"/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- </a:t>
              </a:r>
              <a:r>
                <a:rPr lang="ko-KR" altLang="en-US" sz="1500" spc="50" dirty="0">
                  <a:ln w="11430"/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시공확인 및 </a:t>
              </a:r>
              <a:r>
                <a:rPr lang="ko-KR" altLang="en-US" sz="1500" spc="50" dirty="0" err="1">
                  <a:ln w="11430"/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검측업무</a:t>
              </a:r>
              <a:r>
                <a:rPr lang="en-US" altLang="ko-KR" sz="1500" spc="50" dirty="0">
                  <a:ln w="11430"/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(</a:t>
              </a:r>
              <a:r>
                <a:rPr lang="ko-KR" altLang="en-US" sz="1500" spc="50" dirty="0">
                  <a:ln w="11430"/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감리</a:t>
              </a:r>
              <a:r>
                <a:rPr lang="en-US" altLang="ko-KR" sz="1500" spc="50" dirty="0">
                  <a:ln w="11430"/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)</a:t>
              </a:r>
            </a:p>
            <a:p>
              <a:pPr>
                <a:lnSpc>
                  <a:spcPct val="150000"/>
                </a:lnSpc>
                <a:buClr>
                  <a:srgbClr val="C0504D">
                    <a:lumMod val="60000"/>
                    <a:lumOff val="40000"/>
                  </a:srgbClr>
                </a:buClr>
                <a:defRPr/>
              </a:pPr>
              <a:r>
                <a:rPr lang="en-US" altLang="ko-KR" sz="1500" spc="50" dirty="0" smtClean="0">
                  <a:ln w="11430"/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- </a:t>
              </a:r>
              <a:r>
                <a:rPr lang="ko-KR" altLang="en-US" sz="1500" spc="50" dirty="0">
                  <a:ln w="11430"/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공정관리 및 품질관리</a:t>
              </a:r>
              <a:r>
                <a:rPr lang="en-US" altLang="ko-KR" sz="1500" spc="50" dirty="0">
                  <a:ln w="11430"/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(</a:t>
              </a:r>
              <a:r>
                <a:rPr lang="ko-KR" altLang="en-US" sz="1500" spc="50" dirty="0">
                  <a:ln w="11430"/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감리</a:t>
              </a:r>
              <a:r>
                <a:rPr lang="en-US" altLang="ko-KR" sz="1500" spc="50" dirty="0">
                  <a:ln w="11430"/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)</a:t>
              </a:r>
              <a:r>
                <a:rPr lang="ko-KR" altLang="en-US" sz="1500" spc="50" dirty="0">
                  <a:ln w="11430"/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 </a:t>
              </a:r>
              <a:endParaRPr lang="en-US" altLang="ko-KR" sz="1500" spc="50" dirty="0">
                <a:ln w="11430"/>
                <a:solidFill>
                  <a:prstClr val="black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 pitchFamily="50" charset="-127"/>
              </a:endParaRPr>
            </a:p>
            <a:p>
              <a:pPr>
                <a:lnSpc>
                  <a:spcPct val="150000"/>
                </a:lnSpc>
                <a:buClr>
                  <a:srgbClr val="C0504D">
                    <a:lumMod val="60000"/>
                    <a:lumOff val="40000"/>
                  </a:srgbClr>
                </a:buClr>
                <a:defRPr/>
              </a:pPr>
              <a:r>
                <a:rPr lang="en-US" altLang="ko-KR" sz="1500" spc="50" dirty="0" smtClean="0">
                  <a:ln w="11430"/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- </a:t>
              </a:r>
              <a:r>
                <a:rPr lang="ko-KR" altLang="en-US" sz="1500" spc="50" dirty="0">
                  <a:ln w="11430"/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기성검사 </a:t>
              </a:r>
              <a:r>
                <a:rPr lang="en-US" altLang="ko-KR" sz="1500" spc="50" dirty="0">
                  <a:ln w="11430"/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,</a:t>
              </a:r>
              <a:r>
                <a:rPr lang="ko-KR" altLang="en-US" sz="1500" spc="50" dirty="0">
                  <a:ln w="11430"/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준공검사 및 설계변경사항 검토</a:t>
              </a:r>
            </a:p>
          </p:txBody>
        </p:sp>
        <p:sp>
          <p:nvSpPr>
            <p:cNvPr id="50" name="모서리가 둥근 직사각형 49"/>
            <p:cNvSpPr/>
            <p:nvPr/>
          </p:nvSpPr>
          <p:spPr>
            <a:xfrm>
              <a:off x="4467004" y="1004443"/>
              <a:ext cx="1854148" cy="410343"/>
            </a:xfrm>
            <a:prstGeom prst="roundRect">
              <a:avLst/>
            </a:prstGeom>
            <a:solidFill>
              <a:srgbClr val="073669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ko-KR" altLang="en-US" sz="17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실시설계단계</a:t>
              </a:r>
            </a:p>
          </p:txBody>
        </p:sp>
        <p:sp>
          <p:nvSpPr>
            <p:cNvPr id="51" name="모서리가 둥근 직사각형 50"/>
            <p:cNvSpPr/>
            <p:nvPr/>
          </p:nvSpPr>
          <p:spPr>
            <a:xfrm>
              <a:off x="4467004" y="2800158"/>
              <a:ext cx="1424334" cy="410343"/>
            </a:xfrm>
            <a:prstGeom prst="roundRect">
              <a:avLst/>
            </a:prstGeom>
            <a:solidFill>
              <a:srgbClr val="0069B0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ko-KR" altLang="en-US" sz="1700" dirty="0" smtClean="0">
                  <a:solidFill>
                    <a:schemeClr val="bg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시공단계</a:t>
              </a:r>
              <a:endParaRPr lang="ko-KR" altLang="en-US" sz="17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52" name="모서리가 둥근 직사각형 51"/>
            <p:cNvSpPr/>
            <p:nvPr/>
          </p:nvSpPr>
          <p:spPr>
            <a:xfrm>
              <a:off x="4160912" y="5110397"/>
              <a:ext cx="8057931" cy="1494175"/>
            </a:xfrm>
            <a:prstGeom prst="roundRect">
              <a:avLst>
                <a:gd name="adj" fmla="val 6111"/>
              </a:avLst>
            </a:prstGeom>
            <a:gradFill>
              <a:gsLst>
                <a:gs pos="0">
                  <a:schemeClr val="tx2">
                    <a:lumMod val="75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6200000" scaled="1"/>
            </a:gradFill>
            <a:ln>
              <a:solidFill>
                <a:schemeClr val="accent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>
                <a:defRPr/>
              </a:pPr>
              <a:endPara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53" name="모서리가 둥근 직사각형 52"/>
            <p:cNvSpPr/>
            <p:nvPr/>
          </p:nvSpPr>
          <p:spPr>
            <a:xfrm>
              <a:off x="4298842" y="5491158"/>
              <a:ext cx="7783197" cy="975131"/>
            </a:xfrm>
            <a:prstGeom prst="roundRect">
              <a:avLst>
                <a:gd name="adj" fmla="val 8524"/>
              </a:avLst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ko-KR" altLang="en-US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기획단계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592960" y="5554415"/>
              <a:ext cx="7405193" cy="879812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lnSpc>
                  <a:spcPts val="3000"/>
                </a:lnSpc>
                <a:buClr>
                  <a:srgbClr val="F79646">
                    <a:lumMod val="60000"/>
                    <a:lumOff val="40000"/>
                  </a:srgbClr>
                </a:buClr>
                <a:defRPr/>
              </a:pPr>
              <a:r>
                <a:rPr lang="en-US" altLang="ko-KR" sz="1500" spc="50" dirty="0" smtClean="0">
                  <a:ln w="11430"/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- </a:t>
              </a:r>
              <a:r>
                <a:rPr lang="ko-KR" altLang="en-US" sz="1500" spc="50" dirty="0" smtClean="0">
                  <a:ln w="11430"/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종합시운전계획 </a:t>
              </a:r>
              <a:r>
                <a:rPr lang="ko-KR" altLang="en-US" sz="1500" spc="50" dirty="0">
                  <a:ln w="11430"/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수립</a:t>
              </a:r>
              <a:endParaRPr lang="en-US" altLang="ko-KR" sz="1500" spc="50" dirty="0">
                <a:ln w="11430"/>
                <a:solidFill>
                  <a:prstClr val="black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 pitchFamily="50" charset="-127"/>
              </a:endParaRPr>
            </a:p>
            <a:p>
              <a:pPr>
                <a:lnSpc>
                  <a:spcPts val="3000"/>
                </a:lnSpc>
                <a:buClr>
                  <a:srgbClr val="F79646">
                    <a:lumMod val="60000"/>
                    <a:lumOff val="40000"/>
                  </a:srgbClr>
                </a:buClr>
                <a:defRPr/>
              </a:pPr>
              <a:r>
                <a:rPr lang="en-US" altLang="ko-KR" sz="1500" spc="50" dirty="0" smtClean="0">
                  <a:ln w="11430"/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- </a:t>
              </a:r>
              <a:r>
                <a:rPr lang="ko-KR" altLang="en-US" sz="1500" spc="50" dirty="0" smtClean="0">
                  <a:ln w="11430"/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시설물의 </a:t>
              </a:r>
              <a:r>
                <a:rPr lang="ko-KR" altLang="en-US" sz="1500" spc="50" dirty="0">
                  <a:ln w="11430"/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운영 및 유지관리자 교육</a:t>
              </a:r>
            </a:p>
          </p:txBody>
        </p:sp>
        <p:sp>
          <p:nvSpPr>
            <p:cNvPr id="55" name="모서리가 둥근 직사각형 54"/>
            <p:cNvSpPr/>
            <p:nvPr/>
          </p:nvSpPr>
          <p:spPr>
            <a:xfrm>
              <a:off x="4467004" y="4980688"/>
              <a:ext cx="3123341" cy="410343"/>
            </a:xfrm>
            <a:prstGeom prst="roundRect">
              <a:avLst/>
            </a:prstGeom>
            <a:solidFill>
              <a:srgbClr val="073669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ko-KR" altLang="en-US" sz="17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시공 후 단계 </a:t>
              </a:r>
              <a:r>
                <a:rPr lang="en-US" altLang="ko-KR" sz="17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(</a:t>
              </a:r>
              <a:r>
                <a:rPr lang="ko-KR" altLang="en-US" sz="17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유지관리 단계</a:t>
              </a:r>
              <a:r>
                <a:rPr lang="en-US" altLang="ko-KR" sz="17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)</a:t>
              </a:r>
              <a:endParaRPr lang="ko-KR" altLang="en-US" sz="170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58" name="슬라이드 번호 개체 틀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7102-3076-4430-8CB1-D511A92F2D22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9036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그림 56" descr="백그라운드1.pn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 t="34325"/>
          <a:stretch>
            <a:fillRect/>
          </a:stretch>
        </p:blipFill>
        <p:spPr>
          <a:xfrm>
            <a:off x="-624" y="3972940"/>
            <a:ext cx="9906624" cy="2885060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8439150" y="376089"/>
            <a:ext cx="1466850" cy="360040"/>
            <a:chOff x="8439150" y="298748"/>
            <a:chExt cx="1466850" cy="360040"/>
          </a:xfrm>
        </p:grpSpPr>
        <p:grpSp>
          <p:nvGrpSpPr>
            <p:cNvPr id="3" name="그룹 2"/>
            <p:cNvGrpSpPr/>
            <p:nvPr/>
          </p:nvGrpSpPr>
          <p:grpSpPr>
            <a:xfrm>
              <a:off x="8439150" y="323850"/>
              <a:ext cx="1466850" cy="333375"/>
              <a:chOff x="8121352" y="239440"/>
              <a:chExt cx="1784648" cy="432048"/>
            </a:xfrm>
          </p:grpSpPr>
          <p:sp>
            <p:nvSpPr>
              <p:cNvPr id="5" name="모서리가 둥근 직사각형 4"/>
              <p:cNvSpPr/>
              <p:nvPr/>
            </p:nvSpPr>
            <p:spPr>
              <a:xfrm>
                <a:off x="8121352" y="239440"/>
                <a:ext cx="288032" cy="432048"/>
              </a:xfrm>
              <a:prstGeom prst="roundRect">
                <a:avLst>
                  <a:gd name="adj" fmla="val 2328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" name="모서리가 둥근 직사각형 5"/>
              <p:cNvSpPr/>
              <p:nvPr/>
            </p:nvSpPr>
            <p:spPr>
              <a:xfrm>
                <a:off x="8337376" y="239440"/>
                <a:ext cx="1568624" cy="432048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" name="직사각형 3"/>
            <p:cNvSpPr/>
            <p:nvPr/>
          </p:nvSpPr>
          <p:spPr>
            <a:xfrm>
              <a:off x="8557520" y="298748"/>
              <a:ext cx="1276472" cy="360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r"/>
              <a:r>
                <a:rPr lang="ko-KR" altLang="en-US" sz="1200" dirty="0" smtClean="0"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성전건축 유의사항</a:t>
              </a:r>
              <a:endParaRPr lang="ko-KR" altLang="en-US" sz="12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7" name="직사각형 6"/>
          <p:cNvSpPr/>
          <p:nvPr/>
        </p:nvSpPr>
        <p:spPr>
          <a:xfrm>
            <a:off x="647378" y="1115219"/>
            <a:ext cx="417646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altLang="ko-KR" sz="2000" b="1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6. </a:t>
            </a:r>
            <a:r>
              <a:rPr lang="ko-KR" altLang="en-US" sz="2000" b="1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설계사</a:t>
            </a:r>
            <a:r>
              <a:rPr lang="en-US" altLang="ko-KR" sz="2000" b="1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CM</a:t>
            </a:r>
            <a:r>
              <a:rPr lang="ko-KR" altLang="en-US" sz="2000" b="1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사 선정방안</a:t>
            </a:r>
            <a:endParaRPr lang="ko-KR" altLang="en-US" sz="2000" b="1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47378" y="221171"/>
            <a:ext cx="624983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ko-KR" altLang="en-US" sz="2800" b="1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공사비 절감방안</a:t>
            </a:r>
            <a:endParaRPr lang="ko-KR" altLang="en-US" sz="2800" b="1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5" name="Freeform 4"/>
          <p:cNvSpPr>
            <a:spLocks/>
          </p:cNvSpPr>
          <p:nvPr/>
        </p:nvSpPr>
        <p:spPr bwMode="auto">
          <a:xfrm>
            <a:off x="5896274" y="3915238"/>
            <a:ext cx="3305198" cy="589650"/>
          </a:xfrm>
          <a:custGeom>
            <a:avLst/>
            <a:gdLst>
              <a:gd name="T0" fmla="*/ 804 w 2356"/>
              <a:gd name="T1" fmla="*/ 18 h 418"/>
              <a:gd name="T2" fmla="*/ 716 w 2356"/>
              <a:gd name="T3" fmla="*/ 30 h 418"/>
              <a:gd name="T4" fmla="*/ 610 w 2356"/>
              <a:gd name="T5" fmla="*/ 50 h 418"/>
              <a:gd name="T6" fmla="*/ 534 w 2356"/>
              <a:gd name="T7" fmla="*/ 72 h 418"/>
              <a:gd name="T8" fmla="*/ 498 w 2356"/>
              <a:gd name="T9" fmla="*/ 90 h 418"/>
              <a:gd name="T10" fmla="*/ 478 w 2356"/>
              <a:gd name="T11" fmla="*/ 110 h 418"/>
              <a:gd name="T12" fmla="*/ 476 w 2356"/>
              <a:gd name="T13" fmla="*/ 120 h 418"/>
              <a:gd name="T14" fmla="*/ 482 w 2356"/>
              <a:gd name="T15" fmla="*/ 132 h 418"/>
              <a:gd name="T16" fmla="*/ 494 w 2356"/>
              <a:gd name="T17" fmla="*/ 142 h 418"/>
              <a:gd name="T18" fmla="*/ 542 w 2356"/>
              <a:gd name="T19" fmla="*/ 168 h 418"/>
              <a:gd name="T20" fmla="*/ 628 w 2356"/>
              <a:gd name="T21" fmla="*/ 194 h 418"/>
              <a:gd name="T22" fmla="*/ 756 w 2356"/>
              <a:gd name="T23" fmla="*/ 220 h 418"/>
              <a:gd name="T24" fmla="*/ 932 w 2356"/>
              <a:gd name="T25" fmla="*/ 250 h 418"/>
              <a:gd name="T26" fmla="*/ 1162 w 2356"/>
              <a:gd name="T27" fmla="*/ 280 h 418"/>
              <a:gd name="T28" fmla="*/ 1452 w 2356"/>
              <a:gd name="T29" fmla="*/ 312 h 418"/>
              <a:gd name="T30" fmla="*/ 2356 w 2356"/>
              <a:gd name="T31" fmla="*/ 404 h 418"/>
              <a:gd name="T32" fmla="*/ 1974 w 2356"/>
              <a:gd name="T33" fmla="*/ 364 h 418"/>
              <a:gd name="T34" fmla="*/ 1914 w 2356"/>
              <a:gd name="T35" fmla="*/ 378 h 418"/>
              <a:gd name="T36" fmla="*/ 1810 w 2356"/>
              <a:gd name="T37" fmla="*/ 396 h 418"/>
              <a:gd name="T38" fmla="*/ 1656 w 2356"/>
              <a:gd name="T39" fmla="*/ 410 h 418"/>
              <a:gd name="T40" fmla="*/ 1450 w 2356"/>
              <a:gd name="T41" fmla="*/ 418 h 418"/>
              <a:gd name="T42" fmla="*/ 1266 w 2356"/>
              <a:gd name="T43" fmla="*/ 412 h 418"/>
              <a:gd name="T44" fmla="*/ 1126 w 2356"/>
              <a:gd name="T45" fmla="*/ 402 h 418"/>
              <a:gd name="T46" fmla="*/ 976 w 2356"/>
              <a:gd name="T47" fmla="*/ 386 h 418"/>
              <a:gd name="T48" fmla="*/ 814 w 2356"/>
              <a:gd name="T49" fmla="*/ 362 h 418"/>
              <a:gd name="T50" fmla="*/ 640 w 2356"/>
              <a:gd name="T51" fmla="*/ 330 h 418"/>
              <a:gd name="T52" fmla="*/ 454 w 2356"/>
              <a:gd name="T53" fmla="*/ 290 h 418"/>
              <a:gd name="T54" fmla="*/ 358 w 2356"/>
              <a:gd name="T55" fmla="*/ 266 h 418"/>
              <a:gd name="T56" fmla="*/ 192 w 2356"/>
              <a:gd name="T57" fmla="*/ 220 h 418"/>
              <a:gd name="T58" fmla="*/ 80 w 2356"/>
              <a:gd name="T59" fmla="*/ 178 h 418"/>
              <a:gd name="T60" fmla="*/ 30 w 2356"/>
              <a:gd name="T61" fmla="*/ 150 h 418"/>
              <a:gd name="T62" fmla="*/ 10 w 2356"/>
              <a:gd name="T63" fmla="*/ 132 h 418"/>
              <a:gd name="T64" fmla="*/ 2 w 2356"/>
              <a:gd name="T65" fmla="*/ 116 h 418"/>
              <a:gd name="T66" fmla="*/ 2 w 2356"/>
              <a:gd name="T67" fmla="*/ 102 h 418"/>
              <a:gd name="T68" fmla="*/ 10 w 2356"/>
              <a:gd name="T69" fmla="*/ 88 h 418"/>
              <a:gd name="T70" fmla="*/ 38 w 2356"/>
              <a:gd name="T71" fmla="*/ 70 h 418"/>
              <a:gd name="T72" fmla="*/ 100 w 2356"/>
              <a:gd name="T73" fmla="*/ 48 h 418"/>
              <a:gd name="T74" fmla="*/ 180 w 2356"/>
              <a:gd name="T75" fmla="*/ 32 h 418"/>
              <a:gd name="T76" fmla="*/ 328 w 2356"/>
              <a:gd name="T77" fmla="*/ 14 h 418"/>
              <a:gd name="T78" fmla="*/ 536 w 2356"/>
              <a:gd name="T79" fmla="*/ 0 h 418"/>
              <a:gd name="T80" fmla="*/ 712 w 2356"/>
              <a:gd name="T81" fmla="*/ 0 h 418"/>
              <a:gd name="T82" fmla="*/ 792 w 2356"/>
              <a:gd name="T83" fmla="*/ 6 h 418"/>
              <a:gd name="T84" fmla="*/ 808 w 2356"/>
              <a:gd name="T85" fmla="*/ 12 h 418"/>
              <a:gd name="T86" fmla="*/ 808 w 2356"/>
              <a:gd name="T87" fmla="*/ 16 h 418"/>
              <a:gd name="T88" fmla="*/ 804 w 2356"/>
              <a:gd name="T89" fmla="*/ 18 h 41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356"/>
              <a:gd name="T136" fmla="*/ 0 h 418"/>
              <a:gd name="T137" fmla="*/ 2356 w 2356"/>
              <a:gd name="T138" fmla="*/ 418 h 418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356" h="418">
                <a:moveTo>
                  <a:pt x="804" y="18"/>
                </a:moveTo>
                <a:lnTo>
                  <a:pt x="804" y="18"/>
                </a:lnTo>
                <a:lnTo>
                  <a:pt x="762" y="22"/>
                </a:lnTo>
                <a:lnTo>
                  <a:pt x="716" y="30"/>
                </a:lnTo>
                <a:lnTo>
                  <a:pt x="664" y="40"/>
                </a:lnTo>
                <a:lnTo>
                  <a:pt x="610" y="50"/>
                </a:lnTo>
                <a:lnTo>
                  <a:pt x="558" y="66"/>
                </a:lnTo>
                <a:lnTo>
                  <a:pt x="534" y="72"/>
                </a:lnTo>
                <a:lnTo>
                  <a:pt x="514" y="82"/>
                </a:lnTo>
                <a:lnTo>
                  <a:pt x="498" y="90"/>
                </a:lnTo>
                <a:lnTo>
                  <a:pt x="486" y="100"/>
                </a:lnTo>
                <a:lnTo>
                  <a:pt x="478" y="110"/>
                </a:lnTo>
                <a:lnTo>
                  <a:pt x="476" y="116"/>
                </a:lnTo>
                <a:lnTo>
                  <a:pt x="476" y="120"/>
                </a:lnTo>
                <a:lnTo>
                  <a:pt x="478" y="126"/>
                </a:lnTo>
                <a:lnTo>
                  <a:pt x="482" y="132"/>
                </a:lnTo>
                <a:lnTo>
                  <a:pt x="486" y="138"/>
                </a:lnTo>
                <a:lnTo>
                  <a:pt x="494" y="142"/>
                </a:lnTo>
                <a:lnTo>
                  <a:pt x="514" y="154"/>
                </a:lnTo>
                <a:lnTo>
                  <a:pt x="542" y="168"/>
                </a:lnTo>
                <a:lnTo>
                  <a:pt x="580" y="180"/>
                </a:lnTo>
                <a:lnTo>
                  <a:pt x="628" y="194"/>
                </a:lnTo>
                <a:lnTo>
                  <a:pt x="686" y="206"/>
                </a:lnTo>
                <a:lnTo>
                  <a:pt x="756" y="220"/>
                </a:lnTo>
                <a:lnTo>
                  <a:pt x="838" y="236"/>
                </a:lnTo>
                <a:lnTo>
                  <a:pt x="932" y="250"/>
                </a:lnTo>
                <a:lnTo>
                  <a:pt x="1040" y="266"/>
                </a:lnTo>
                <a:lnTo>
                  <a:pt x="1162" y="280"/>
                </a:lnTo>
                <a:lnTo>
                  <a:pt x="1300" y="296"/>
                </a:lnTo>
                <a:lnTo>
                  <a:pt x="1452" y="312"/>
                </a:lnTo>
                <a:lnTo>
                  <a:pt x="2356" y="404"/>
                </a:lnTo>
                <a:lnTo>
                  <a:pt x="1974" y="364"/>
                </a:lnTo>
                <a:lnTo>
                  <a:pt x="1948" y="372"/>
                </a:lnTo>
                <a:lnTo>
                  <a:pt x="1914" y="378"/>
                </a:lnTo>
                <a:lnTo>
                  <a:pt x="1868" y="386"/>
                </a:lnTo>
                <a:lnTo>
                  <a:pt x="1810" y="396"/>
                </a:lnTo>
                <a:lnTo>
                  <a:pt x="1738" y="404"/>
                </a:lnTo>
                <a:lnTo>
                  <a:pt x="1656" y="410"/>
                </a:lnTo>
                <a:lnTo>
                  <a:pt x="1558" y="416"/>
                </a:lnTo>
                <a:lnTo>
                  <a:pt x="1450" y="418"/>
                </a:lnTo>
                <a:lnTo>
                  <a:pt x="1330" y="414"/>
                </a:lnTo>
                <a:lnTo>
                  <a:pt x="1266" y="412"/>
                </a:lnTo>
                <a:lnTo>
                  <a:pt x="1198" y="408"/>
                </a:lnTo>
                <a:lnTo>
                  <a:pt x="1126" y="402"/>
                </a:lnTo>
                <a:lnTo>
                  <a:pt x="1052" y="394"/>
                </a:lnTo>
                <a:lnTo>
                  <a:pt x="976" y="386"/>
                </a:lnTo>
                <a:lnTo>
                  <a:pt x="896" y="374"/>
                </a:lnTo>
                <a:lnTo>
                  <a:pt x="814" y="362"/>
                </a:lnTo>
                <a:lnTo>
                  <a:pt x="728" y="348"/>
                </a:lnTo>
                <a:lnTo>
                  <a:pt x="640" y="330"/>
                </a:lnTo>
                <a:lnTo>
                  <a:pt x="548" y="312"/>
                </a:lnTo>
                <a:lnTo>
                  <a:pt x="454" y="290"/>
                </a:lnTo>
                <a:lnTo>
                  <a:pt x="358" y="266"/>
                </a:lnTo>
                <a:lnTo>
                  <a:pt x="268" y="242"/>
                </a:lnTo>
                <a:lnTo>
                  <a:pt x="192" y="220"/>
                </a:lnTo>
                <a:lnTo>
                  <a:pt x="130" y="198"/>
                </a:lnTo>
                <a:lnTo>
                  <a:pt x="80" y="178"/>
                </a:lnTo>
                <a:lnTo>
                  <a:pt x="44" y="158"/>
                </a:lnTo>
                <a:lnTo>
                  <a:pt x="30" y="150"/>
                </a:lnTo>
                <a:lnTo>
                  <a:pt x="18" y="140"/>
                </a:lnTo>
                <a:lnTo>
                  <a:pt x="10" y="132"/>
                </a:lnTo>
                <a:lnTo>
                  <a:pt x="4" y="124"/>
                </a:lnTo>
                <a:lnTo>
                  <a:pt x="2" y="116"/>
                </a:lnTo>
                <a:lnTo>
                  <a:pt x="0" y="108"/>
                </a:lnTo>
                <a:lnTo>
                  <a:pt x="2" y="102"/>
                </a:lnTo>
                <a:lnTo>
                  <a:pt x="4" y="94"/>
                </a:lnTo>
                <a:lnTo>
                  <a:pt x="10" y="88"/>
                </a:lnTo>
                <a:lnTo>
                  <a:pt x="18" y="82"/>
                </a:lnTo>
                <a:lnTo>
                  <a:pt x="38" y="70"/>
                </a:lnTo>
                <a:lnTo>
                  <a:pt x="66" y="58"/>
                </a:lnTo>
                <a:lnTo>
                  <a:pt x="100" y="48"/>
                </a:lnTo>
                <a:lnTo>
                  <a:pt x="138" y="40"/>
                </a:lnTo>
                <a:lnTo>
                  <a:pt x="180" y="32"/>
                </a:lnTo>
                <a:lnTo>
                  <a:pt x="226" y="24"/>
                </a:lnTo>
                <a:lnTo>
                  <a:pt x="328" y="14"/>
                </a:lnTo>
                <a:lnTo>
                  <a:pt x="432" y="6"/>
                </a:lnTo>
                <a:lnTo>
                  <a:pt x="536" y="0"/>
                </a:lnTo>
                <a:lnTo>
                  <a:pt x="630" y="0"/>
                </a:lnTo>
                <a:lnTo>
                  <a:pt x="712" y="0"/>
                </a:lnTo>
                <a:lnTo>
                  <a:pt x="772" y="4"/>
                </a:lnTo>
                <a:lnTo>
                  <a:pt x="792" y="6"/>
                </a:lnTo>
                <a:lnTo>
                  <a:pt x="804" y="10"/>
                </a:lnTo>
                <a:lnTo>
                  <a:pt x="808" y="12"/>
                </a:lnTo>
                <a:lnTo>
                  <a:pt x="808" y="14"/>
                </a:lnTo>
                <a:lnTo>
                  <a:pt x="808" y="16"/>
                </a:lnTo>
                <a:lnTo>
                  <a:pt x="804" y="18"/>
                </a:lnTo>
                <a:close/>
              </a:path>
            </a:pathLst>
          </a:cu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46" name="Freeform 5"/>
          <p:cNvSpPr>
            <a:spLocks/>
          </p:cNvSpPr>
          <p:nvPr/>
        </p:nvSpPr>
        <p:spPr bwMode="auto">
          <a:xfrm>
            <a:off x="6628581" y="1866982"/>
            <a:ext cx="1742384" cy="978988"/>
          </a:xfrm>
          <a:custGeom>
            <a:avLst/>
            <a:gdLst>
              <a:gd name="T0" fmla="*/ 171 w 2062"/>
              <a:gd name="T1" fmla="*/ 414 h 1152"/>
              <a:gd name="T2" fmla="*/ 169 w 2062"/>
              <a:gd name="T3" fmla="*/ 392 h 1152"/>
              <a:gd name="T4" fmla="*/ 168 w 2062"/>
              <a:gd name="T5" fmla="*/ 353 h 1152"/>
              <a:gd name="T6" fmla="*/ 169 w 2062"/>
              <a:gd name="T7" fmla="*/ 319 h 1152"/>
              <a:gd name="T8" fmla="*/ 173 w 2062"/>
              <a:gd name="T9" fmla="*/ 283 h 1152"/>
              <a:gd name="T10" fmla="*/ 180 w 2062"/>
              <a:gd name="T11" fmla="*/ 243 h 1152"/>
              <a:gd name="T12" fmla="*/ 192 w 2062"/>
              <a:gd name="T13" fmla="*/ 204 h 1152"/>
              <a:gd name="T14" fmla="*/ 204 w 2062"/>
              <a:gd name="T15" fmla="*/ 175 h 1152"/>
              <a:gd name="T16" fmla="*/ 214 w 2062"/>
              <a:gd name="T17" fmla="*/ 157 h 1152"/>
              <a:gd name="T18" fmla="*/ 226 w 2062"/>
              <a:gd name="T19" fmla="*/ 140 h 1152"/>
              <a:gd name="T20" fmla="*/ 240 w 2062"/>
              <a:gd name="T21" fmla="*/ 124 h 1152"/>
              <a:gd name="T22" fmla="*/ 255 w 2062"/>
              <a:gd name="T23" fmla="*/ 110 h 1152"/>
              <a:gd name="T24" fmla="*/ 272 w 2062"/>
              <a:gd name="T25" fmla="*/ 96 h 1152"/>
              <a:gd name="T26" fmla="*/ 292 w 2062"/>
              <a:gd name="T27" fmla="*/ 86 h 1152"/>
              <a:gd name="T28" fmla="*/ 314 w 2062"/>
              <a:gd name="T29" fmla="*/ 77 h 1152"/>
              <a:gd name="T30" fmla="*/ 338 w 2062"/>
              <a:gd name="T31" fmla="*/ 70 h 1152"/>
              <a:gd name="T32" fmla="*/ 365 w 2062"/>
              <a:gd name="T33" fmla="*/ 67 h 1152"/>
              <a:gd name="T34" fmla="*/ 394 w 2062"/>
              <a:gd name="T35" fmla="*/ 66 h 1152"/>
              <a:gd name="T36" fmla="*/ 426 w 2062"/>
              <a:gd name="T37" fmla="*/ 67 h 1152"/>
              <a:gd name="T38" fmla="*/ 461 w 2062"/>
              <a:gd name="T39" fmla="*/ 73 h 1152"/>
              <a:gd name="T40" fmla="*/ 499 w 2062"/>
              <a:gd name="T41" fmla="*/ 82 h 1152"/>
              <a:gd name="T42" fmla="*/ 540 w 2062"/>
              <a:gd name="T43" fmla="*/ 95 h 1152"/>
              <a:gd name="T44" fmla="*/ 584 w 2062"/>
              <a:gd name="T45" fmla="*/ 111 h 1152"/>
              <a:gd name="T46" fmla="*/ 555 w 2062"/>
              <a:gd name="T47" fmla="*/ 155 h 1152"/>
              <a:gd name="T48" fmla="*/ 680 w 2062"/>
              <a:gd name="T49" fmla="*/ 100 h 1152"/>
              <a:gd name="T50" fmla="*/ 625 w 2062"/>
              <a:gd name="T51" fmla="*/ 113 h 1152"/>
              <a:gd name="T52" fmla="*/ 599 w 2062"/>
              <a:gd name="T53" fmla="*/ 98 h 1152"/>
              <a:gd name="T54" fmla="*/ 550 w 2062"/>
              <a:gd name="T55" fmla="*/ 74 h 1152"/>
              <a:gd name="T56" fmla="*/ 507 w 2062"/>
              <a:gd name="T57" fmla="*/ 54 h 1152"/>
              <a:gd name="T58" fmla="*/ 458 w 2062"/>
              <a:gd name="T59" fmla="*/ 36 h 1152"/>
              <a:gd name="T60" fmla="*/ 404 w 2062"/>
              <a:gd name="T61" fmla="*/ 20 h 1152"/>
              <a:gd name="T62" fmla="*/ 348 w 2062"/>
              <a:gd name="T63" fmla="*/ 7 h 1152"/>
              <a:gd name="T64" fmla="*/ 304 w 2062"/>
              <a:gd name="T65" fmla="*/ 1 h 1152"/>
              <a:gd name="T66" fmla="*/ 276 w 2062"/>
              <a:gd name="T67" fmla="*/ 0 h 1152"/>
              <a:gd name="T68" fmla="*/ 247 w 2062"/>
              <a:gd name="T69" fmla="*/ 1 h 1152"/>
              <a:gd name="T70" fmla="*/ 219 w 2062"/>
              <a:gd name="T71" fmla="*/ 4 h 1152"/>
              <a:gd name="T72" fmla="*/ 192 w 2062"/>
              <a:gd name="T73" fmla="*/ 10 h 1152"/>
              <a:gd name="T74" fmla="*/ 166 w 2062"/>
              <a:gd name="T75" fmla="*/ 19 h 1152"/>
              <a:gd name="T76" fmla="*/ 140 w 2062"/>
              <a:gd name="T77" fmla="*/ 31 h 1152"/>
              <a:gd name="T78" fmla="*/ 116 w 2062"/>
              <a:gd name="T79" fmla="*/ 46 h 1152"/>
              <a:gd name="T80" fmla="*/ 93 w 2062"/>
              <a:gd name="T81" fmla="*/ 65 h 1152"/>
              <a:gd name="T82" fmla="*/ 73 w 2062"/>
              <a:gd name="T83" fmla="*/ 88 h 1152"/>
              <a:gd name="T84" fmla="*/ 55 w 2062"/>
              <a:gd name="T85" fmla="*/ 114 h 1152"/>
              <a:gd name="T86" fmla="*/ 39 w 2062"/>
              <a:gd name="T87" fmla="*/ 146 h 1152"/>
              <a:gd name="T88" fmla="*/ 25 w 2062"/>
              <a:gd name="T89" fmla="*/ 182 h 1152"/>
              <a:gd name="T90" fmla="*/ 14 w 2062"/>
              <a:gd name="T91" fmla="*/ 223 h 1152"/>
              <a:gd name="T92" fmla="*/ 6 w 2062"/>
              <a:gd name="T93" fmla="*/ 269 h 1152"/>
              <a:gd name="T94" fmla="*/ 1 w 2062"/>
              <a:gd name="T95" fmla="*/ 320 h 1152"/>
              <a:gd name="T96" fmla="*/ 173 w 2062"/>
              <a:gd name="T97" fmla="*/ 418 h 1152"/>
              <a:gd name="T98" fmla="*/ 171 w 2062"/>
              <a:gd name="T99" fmla="*/ 414 h 115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062"/>
              <a:gd name="T151" fmla="*/ 0 h 1152"/>
              <a:gd name="T152" fmla="*/ 2062 w 2062"/>
              <a:gd name="T153" fmla="*/ 1152 h 1152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062" h="1152">
                <a:moveTo>
                  <a:pt x="472" y="1140"/>
                </a:moveTo>
                <a:lnTo>
                  <a:pt x="472" y="1140"/>
                </a:lnTo>
                <a:lnTo>
                  <a:pt x="470" y="1124"/>
                </a:lnTo>
                <a:lnTo>
                  <a:pt x="466" y="1080"/>
                </a:lnTo>
                <a:lnTo>
                  <a:pt x="464" y="1014"/>
                </a:lnTo>
                <a:lnTo>
                  <a:pt x="464" y="972"/>
                </a:lnTo>
                <a:lnTo>
                  <a:pt x="464" y="928"/>
                </a:lnTo>
                <a:lnTo>
                  <a:pt x="466" y="880"/>
                </a:lnTo>
                <a:lnTo>
                  <a:pt x="470" y="830"/>
                </a:lnTo>
                <a:lnTo>
                  <a:pt x="476" y="778"/>
                </a:lnTo>
                <a:lnTo>
                  <a:pt x="484" y="724"/>
                </a:lnTo>
                <a:lnTo>
                  <a:pt x="496" y="670"/>
                </a:lnTo>
                <a:lnTo>
                  <a:pt x="510" y="616"/>
                </a:lnTo>
                <a:lnTo>
                  <a:pt x="528" y="562"/>
                </a:lnTo>
                <a:lnTo>
                  <a:pt x="550" y="508"/>
                </a:lnTo>
                <a:lnTo>
                  <a:pt x="562" y="482"/>
                </a:lnTo>
                <a:lnTo>
                  <a:pt x="576" y="458"/>
                </a:lnTo>
                <a:lnTo>
                  <a:pt x="590" y="432"/>
                </a:lnTo>
                <a:lnTo>
                  <a:pt x="606" y="408"/>
                </a:lnTo>
                <a:lnTo>
                  <a:pt x="622" y="386"/>
                </a:lnTo>
                <a:lnTo>
                  <a:pt x="640" y="362"/>
                </a:lnTo>
                <a:lnTo>
                  <a:pt x="660" y="342"/>
                </a:lnTo>
                <a:lnTo>
                  <a:pt x="680" y="320"/>
                </a:lnTo>
                <a:lnTo>
                  <a:pt x="702" y="302"/>
                </a:lnTo>
                <a:lnTo>
                  <a:pt x="726" y="284"/>
                </a:lnTo>
                <a:lnTo>
                  <a:pt x="750" y="266"/>
                </a:lnTo>
                <a:lnTo>
                  <a:pt x="778" y="250"/>
                </a:lnTo>
                <a:lnTo>
                  <a:pt x="804" y="236"/>
                </a:lnTo>
                <a:lnTo>
                  <a:pt x="834" y="224"/>
                </a:lnTo>
                <a:lnTo>
                  <a:pt x="866" y="212"/>
                </a:lnTo>
                <a:lnTo>
                  <a:pt x="898" y="202"/>
                </a:lnTo>
                <a:lnTo>
                  <a:pt x="932" y="194"/>
                </a:lnTo>
                <a:lnTo>
                  <a:pt x="968" y="188"/>
                </a:lnTo>
                <a:lnTo>
                  <a:pt x="1006" y="184"/>
                </a:lnTo>
                <a:lnTo>
                  <a:pt x="1044" y="182"/>
                </a:lnTo>
                <a:lnTo>
                  <a:pt x="1086" y="182"/>
                </a:lnTo>
                <a:lnTo>
                  <a:pt x="1130" y="182"/>
                </a:lnTo>
                <a:lnTo>
                  <a:pt x="1174" y="186"/>
                </a:lnTo>
                <a:lnTo>
                  <a:pt x="1222" y="192"/>
                </a:lnTo>
                <a:lnTo>
                  <a:pt x="1270" y="202"/>
                </a:lnTo>
                <a:lnTo>
                  <a:pt x="1322" y="212"/>
                </a:lnTo>
                <a:lnTo>
                  <a:pt x="1376" y="226"/>
                </a:lnTo>
                <a:lnTo>
                  <a:pt x="1430" y="242"/>
                </a:lnTo>
                <a:lnTo>
                  <a:pt x="1488" y="260"/>
                </a:lnTo>
                <a:lnTo>
                  <a:pt x="1548" y="282"/>
                </a:lnTo>
                <a:lnTo>
                  <a:pt x="1610" y="306"/>
                </a:lnTo>
                <a:lnTo>
                  <a:pt x="1674" y="332"/>
                </a:lnTo>
                <a:lnTo>
                  <a:pt x="1530" y="426"/>
                </a:lnTo>
                <a:lnTo>
                  <a:pt x="2062" y="508"/>
                </a:lnTo>
                <a:lnTo>
                  <a:pt x="1874" y="276"/>
                </a:lnTo>
                <a:lnTo>
                  <a:pt x="1722" y="312"/>
                </a:lnTo>
                <a:lnTo>
                  <a:pt x="1704" y="300"/>
                </a:lnTo>
                <a:lnTo>
                  <a:pt x="1650" y="270"/>
                </a:lnTo>
                <a:lnTo>
                  <a:pt x="1568" y="228"/>
                </a:lnTo>
                <a:lnTo>
                  <a:pt x="1516" y="204"/>
                </a:lnTo>
                <a:lnTo>
                  <a:pt x="1460" y="178"/>
                </a:lnTo>
                <a:lnTo>
                  <a:pt x="1398" y="150"/>
                </a:lnTo>
                <a:lnTo>
                  <a:pt x="1332" y="124"/>
                </a:lnTo>
                <a:lnTo>
                  <a:pt x="1262" y="100"/>
                </a:lnTo>
                <a:lnTo>
                  <a:pt x="1190" y="76"/>
                </a:lnTo>
                <a:lnTo>
                  <a:pt x="1114" y="54"/>
                </a:lnTo>
                <a:lnTo>
                  <a:pt x="1036" y="34"/>
                </a:lnTo>
                <a:lnTo>
                  <a:pt x="958" y="20"/>
                </a:lnTo>
                <a:lnTo>
                  <a:pt x="878" y="8"/>
                </a:lnTo>
                <a:lnTo>
                  <a:pt x="838" y="4"/>
                </a:lnTo>
                <a:lnTo>
                  <a:pt x="800" y="2"/>
                </a:lnTo>
                <a:lnTo>
                  <a:pt x="760" y="0"/>
                </a:lnTo>
                <a:lnTo>
                  <a:pt x="720" y="0"/>
                </a:lnTo>
                <a:lnTo>
                  <a:pt x="680" y="2"/>
                </a:lnTo>
                <a:lnTo>
                  <a:pt x="642" y="6"/>
                </a:lnTo>
                <a:lnTo>
                  <a:pt x="604" y="12"/>
                </a:lnTo>
                <a:lnTo>
                  <a:pt x="566" y="18"/>
                </a:lnTo>
                <a:lnTo>
                  <a:pt x="528" y="28"/>
                </a:lnTo>
                <a:lnTo>
                  <a:pt x="492" y="40"/>
                </a:lnTo>
                <a:lnTo>
                  <a:pt x="456" y="52"/>
                </a:lnTo>
                <a:lnTo>
                  <a:pt x="420" y="68"/>
                </a:lnTo>
                <a:lnTo>
                  <a:pt x="386" y="86"/>
                </a:lnTo>
                <a:lnTo>
                  <a:pt x="352" y="106"/>
                </a:lnTo>
                <a:lnTo>
                  <a:pt x="320" y="128"/>
                </a:lnTo>
                <a:lnTo>
                  <a:pt x="288" y="152"/>
                </a:lnTo>
                <a:lnTo>
                  <a:pt x="258" y="180"/>
                </a:lnTo>
                <a:lnTo>
                  <a:pt x="230" y="210"/>
                </a:lnTo>
                <a:lnTo>
                  <a:pt x="202" y="242"/>
                </a:lnTo>
                <a:lnTo>
                  <a:pt x="176" y="278"/>
                </a:lnTo>
                <a:lnTo>
                  <a:pt x="152" y="316"/>
                </a:lnTo>
                <a:lnTo>
                  <a:pt x="128" y="358"/>
                </a:lnTo>
                <a:lnTo>
                  <a:pt x="106" y="404"/>
                </a:lnTo>
                <a:lnTo>
                  <a:pt x="88" y="452"/>
                </a:lnTo>
                <a:lnTo>
                  <a:pt x="68" y="502"/>
                </a:lnTo>
                <a:lnTo>
                  <a:pt x="52" y="556"/>
                </a:lnTo>
                <a:lnTo>
                  <a:pt x="38" y="614"/>
                </a:lnTo>
                <a:lnTo>
                  <a:pt x="26" y="676"/>
                </a:lnTo>
                <a:lnTo>
                  <a:pt x="16" y="742"/>
                </a:lnTo>
                <a:lnTo>
                  <a:pt x="8" y="810"/>
                </a:lnTo>
                <a:lnTo>
                  <a:pt x="2" y="882"/>
                </a:lnTo>
                <a:lnTo>
                  <a:pt x="0" y="960"/>
                </a:lnTo>
                <a:lnTo>
                  <a:pt x="476" y="1152"/>
                </a:lnTo>
                <a:lnTo>
                  <a:pt x="472" y="1140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47" name="Freeform 6"/>
          <p:cNvSpPr>
            <a:spLocks/>
          </p:cNvSpPr>
          <p:nvPr/>
        </p:nvSpPr>
        <p:spPr bwMode="auto">
          <a:xfrm>
            <a:off x="6628581" y="2682335"/>
            <a:ext cx="1341158" cy="1749200"/>
          </a:xfrm>
          <a:custGeom>
            <a:avLst/>
            <a:gdLst>
              <a:gd name="T0" fmla="*/ 0 w 1588"/>
              <a:gd name="T1" fmla="*/ 0 h 2058"/>
              <a:gd name="T2" fmla="*/ 0 w 1588"/>
              <a:gd name="T3" fmla="*/ 3 h 2058"/>
              <a:gd name="T4" fmla="*/ 0 w 1588"/>
              <a:gd name="T5" fmla="*/ 15 h 2058"/>
              <a:gd name="T6" fmla="*/ 2 w 1588"/>
              <a:gd name="T7" fmla="*/ 45 h 2058"/>
              <a:gd name="T8" fmla="*/ 7 w 1588"/>
              <a:gd name="T9" fmla="*/ 81 h 2058"/>
              <a:gd name="T10" fmla="*/ 15 w 1588"/>
              <a:gd name="T11" fmla="*/ 121 h 2058"/>
              <a:gd name="T12" fmla="*/ 27 w 1588"/>
              <a:gd name="T13" fmla="*/ 167 h 2058"/>
              <a:gd name="T14" fmla="*/ 43 w 1588"/>
              <a:gd name="T15" fmla="*/ 215 h 2058"/>
              <a:gd name="T16" fmla="*/ 64 w 1588"/>
              <a:gd name="T17" fmla="*/ 266 h 2058"/>
              <a:gd name="T18" fmla="*/ 89 w 1588"/>
              <a:gd name="T19" fmla="*/ 320 h 2058"/>
              <a:gd name="T20" fmla="*/ 120 w 1588"/>
              <a:gd name="T21" fmla="*/ 375 h 2058"/>
              <a:gd name="T22" fmla="*/ 157 w 1588"/>
              <a:gd name="T23" fmla="*/ 430 h 2058"/>
              <a:gd name="T24" fmla="*/ 200 w 1588"/>
              <a:gd name="T25" fmla="*/ 484 h 2058"/>
              <a:gd name="T26" fmla="*/ 250 w 1588"/>
              <a:gd name="T27" fmla="*/ 538 h 2058"/>
              <a:gd name="T28" fmla="*/ 308 w 1588"/>
              <a:gd name="T29" fmla="*/ 590 h 2058"/>
              <a:gd name="T30" fmla="*/ 339 w 1588"/>
              <a:gd name="T31" fmla="*/ 615 h 2058"/>
              <a:gd name="T32" fmla="*/ 373 w 1588"/>
              <a:gd name="T33" fmla="*/ 640 h 2058"/>
              <a:gd name="T34" fmla="*/ 408 w 1588"/>
              <a:gd name="T35" fmla="*/ 663 h 2058"/>
              <a:gd name="T36" fmla="*/ 445 w 1588"/>
              <a:gd name="T37" fmla="*/ 686 h 2058"/>
              <a:gd name="T38" fmla="*/ 486 w 1588"/>
              <a:gd name="T39" fmla="*/ 707 h 2058"/>
              <a:gd name="T40" fmla="*/ 528 w 1588"/>
              <a:gd name="T41" fmla="*/ 727 h 2058"/>
              <a:gd name="T42" fmla="*/ 572 w 1588"/>
              <a:gd name="T43" fmla="*/ 747 h 2058"/>
              <a:gd name="T44" fmla="*/ 576 w 1588"/>
              <a:gd name="T45" fmla="*/ 581 h 2058"/>
              <a:gd name="T46" fmla="*/ 539 w 1588"/>
              <a:gd name="T47" fmla="*/ 560 h 2058"/>
              <a:gd name="T48" fmla="*/ 490 w 1588"/>
              <a:gd name="T49" fmla="*/ 527 h 2058"/>
              <a:gd name="T50" fmla="*/ 433 w 1588"/>
              <a:gd name="T51" fmla="*/ 481 h 2058"/>
              <a:gd name="T52" fmla="*/ 402 w 1588"/>
              <a:gd name="T53" fmla="*/ 453 h 2058"/>
              <a:gd name="T54" fmla="*/ 372 w 1588"/>
              <a:gd name="T55" fmla="*/ 422 h 2058"/>
              <a:gd name="T56" fmla="*/ 341 w 1588"/>
              <a:gd name="T57" fmla="*/ 389 h 2058"/>
              <a:gd name="T58" fmla="*/ 311 w 1588"/>
              <a:gd name="T59" fmla="*/ 352 h 2058"/>
              <a:gd name="T60" fmla="*/ 282 w 1588"/>
              <a:gd name="T61" fmla="*/ 312 h 2058"/>
              <a:gd name="T62" fmla="*/ 255 w 1588"/>
              <a:gd name="T63" fmla="*/ 269 h 2058"/>
              <a:gd name="T64" fmla="*/ 230 w 1588"/>
              <a:gd name="T65" fmla="*/ 224 h 2058"/>
              <a:gd name="T66" fmla="*/ 207 w 1588"/>
              <a:gd name="T67" fmla="*/ 176 h 2058"/>
              <a:gd name="T68" fmla="*/ 188 w 1588"/>
              <a:gd name="T69" fmla="*/ 124 h 2058"/>
              <a:gd name="T70" fmla="*/ 173 w 1588"/>
              <a:gd name="T71" fmla="*/ 70 h 205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588"/>
              <a:gd name="T109" fmla="*/ 0 h 2058"/>
              <a:gd name="T110" fmla="*/ 1588 w 1588"/>
              <a:gd name="T111" fmla="*/ 2058 h 2058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588" h="2058">
                <a:moveTo>
                  <a:pt x="476" y="192"/>
                </a:moveTo>
                <a:lnTo>
                  <a:pt x="0" y="0"/>
                </a:lnTo>
                <a:lnTo>
                  <a:pt x="0" y="8"/>
                </a:lnTo>
                <a:lnTo>
                  <a:pt x="0" y="42"/>
                </a:lnTo>
                <a:lnTo>
                  <a:pt x="2" y="80"/>
                </a:lnTo>
                <a:lnTo>
                  <a:pt x="6" y="124"/>
                </a:lnTo>
                <a:lnTo>
                  <a:pt x="12" y="172"/>
                </a:lnTo>
                <a:lnTo>
                  <a:pt x="20" y="222"/>
                </a:lnTo>
                <a:lnTo>
                  <a:pt x="30" y="278"/>
                </a:lnTo>
                <a:lnTo>
                  <a:pt x="42" y="334"/>
                </a:lnTo>
                <a:lnTo>
                  <a:pt x="58" y="396"/>
                </a:lnTo>
                <a:lnTo>
                  <a:pt x="74" y="460"/>
                </a:lnTo>
                <a:lnTo>
                  <a:pt x="96" y="524"/>
                </a:lnTo>
                <a:lnTo>
                  <a:pt x="118" y="592"/>
                </a:lnTo>
                <a:lnTo>
                  <a:pt x="146" y="662"/>
                </a:lnTo>
                <a:lnTo>
                  <a:pt x="176" y="734"/>
                </a:lnTo>
                <a:lnTo>
                  <a:pt x="208" y="808"/>
                </a:lnTo>
                <a:lnTo>
                  <a:pt x="246" y="882"/>
                </a:lnTo>
                <a:lnTo>
                  <a:pt x="286" y="956"/>
                </a:lnTo>
                <a:lnTo>
                  <a:pt x="332" y="1032"/>
                </a:lnTo>
                <a:lnTo>
                  <a:pt x="380" y="1108"/>
                </a:lnTo>
                <a:lnTo>
                  <a:pt x="434" y="1184"/>
                </a:lnTo>
                <a:lnTo>
                  <a:pt x="490" y="1258"/>
                </a:lnTo>
                <a:lnTo>
                  <a:pt x="552" y="1334"/>
                </a:lnTo>
                <a:lnTo>
                  <a:pt x="620" y="1408"/>
                </a:lnTo>
                <a:lnTo>
                  <a:pt x="690" y="1482"/>
                </a:lnTo>
                <a:lnTo>
                  <a:pt x="768" y="1554"/>
                </a:lnTo>
                <a:lnTo>
                  <a:pt x="850" y="1626"/>
                </a:lnTo>
                <a:lnTo>
                  <a:pt x="892" y="1660"/>
                </a:lnTo>
                <a:lnTo>
                  <a:pt x="936" y="1694"/>
                </a:lnTo>
                <a:lnTo>
                  <a:pt x="982" y="1728"/>
                </a:lnTo>
                <a:lnTo>
                  <a:pt x="1028" y="1762"/>
                </a:lnTo>
                <a:lnTo>
                  <a:pt x="1076" y="1794"/>
                </a:lnTo>
                <a:lnTo>
                  <a:pt x="1126" y="1826"/>
                </a:lnTo>
                <a:lnTo>
                  <a:pt x="1178" y="1858"/>
                </a:lnTo>
                <a:lnTo>
                  <a:pt x="1230" y="1888"/>
                </a:lnTo>
                <a:lnTo>
                  <a:pt x="1284" y="1918"/>
                </a:lnTo>
                <a:lnTo>
                  <a:pt x="1340" y="1948"/>
                </a:lnTo>
                <a:lnTo>
                  <a:pt x="1398" y="1976"/>
                </a:lnTo>
                <a:lnTo>
                  <a:pt x="1456" y="2004"/>
                </a:lnTo>
                <a:lnTo>
                  <a:pt x="1516" y="2032"/>
                </a:lnTo>
                <a:lnTo>
                  <a:pt x="1578" y="2058"/>
                </a:lnTo>
                <a:lnTo>
                  <a:pt x="1588" y="1600"/>
                </a:lnTo>
                <a:lnTo>
                  <a:pt x="1542" y="1576"/>
                </a:lnTo>
                <a:lnTo>
                  <a:pt x="1486" y="1542"/>
                </a:lnTo>
                <a:lnTo>
                  <a:pt x="1422" y="1500"/>
                </a:lnTo>
                <a:lnTo>
                  <a:pt x="1352" y="1450"/>
                </a:lnTo>
                <a:lnTo>
                  <a:pt x="1274" y="1390"/>
                </a:lnTo>
                <a:lnTo>
                  <a:pt x="1194" y="1324"/>
                </a:lnTo>
                <a:lnTo>
                  <a:pt x="1152" y="1286"/>
                </a:lnTo>
                <a:lnTo>
                  <a:pt x="1110" y="1248"/>
                </a:lnTo>
                <a:lnTo>
                  <a:pt x="1068" y="1206"/>
                </a:lnTo>
                <a:lnTo>
                  <a:pt x="1026" y="1162"/>
                </a:lnTo>
                <a:lnTo>
                  <a:pt x="984" y="1118"/>
                </a:lnTo>
                <a:lnTo>
                  <a:pt x="942" y="1070"/>
                </a:lnTo>
                <a:lnTo>
                  <a:pt x="900" y="1020"/>
                </a:lnTo>
                <a:lnTo>
                  <a:pt x="858" y="970"/>
                </a:lnTo>
                <a:lnTo>
                  <a:pt x="818" y="916"/>
                </a:lnTo>
                <a:lnTo>
                  <a:pt x="778" y="860"/>
                </a:lnTo>
                <a:lnTo>
                  <a:pt x="740" y="802"/>
                </a:lnTo>
                <a:lnTo>
                  <a:pt x="704" y="742"/>
                </a:lnTo>
                <a:lnTo>
                  <a:pt x="668" y="680"/>
                </a:lnTo>
                <a:lnTo>
                  <a:pt x="634" y="618"/>
                </a:lnTo>
                <a:lnTo>
                  <a:pt x="602" y="552"/>
                </a:lnTo>
                <a:lnTo>
                  <a:pt x="572" y="484"/>
                </a:lnTo>
                <a:lnTo>
                  <a:pt x="544" y="414"/>
                </a:lnTo>
                <a:lnTo>
                  <a:pt x="518" y="342"/>
                </a:lnTo>
                <a:lnTo>
                  <a:pt x="496" y="268"/>
                </a:lnTo>
                <a:lnTo>
                  <a:pt x="476" y="192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48" name="Freeform 7"/>
          <p:cNvSpPr>
            <a:spLocks/>
          </p:cNvSpPr>
          <p:nvPr/>
        </p:nvSpPr>
        <p:spPr bwMode="auto">
          <a:xfrm>
            <a:off x="7959919" y="3011015"/>
            <a:ext cx="1105474" cy="1498105"/>
          </a:xfrm>
          <a:custGeom>
            <a:avLst/>
            <a:gdLst>
              <a:gd name="T0" fmla="*/ 404 w 1308"/>
              <a:gd name="T1" fmla="*/ 559 h 1764"/>
              <a:gd name="T2" fmla="*/ 426 w 1308"/>
              <a:gd name="T3" fmla="*/ 530 h 1764"/>
              <a:gd name="T4" fmla="*/ 442 w 1308"/>
              <a:gd name="T5" fmla="*/ 505 h 1764"/>
              <a:gd name="T6" fmla="*/ 451 w 1308"/>
              <a:gd name="T7" fmla="*/ 484 h 1764"/>
              <a:gd name="T8" fmla="*/ 458 w 1308"/>
              <a:gd name="T9" fmla="*/ 462 h 1764"/>
              <a:gd name="T10" fmla="*/ 465 w 1308"/>
              <a:gd name="T11" fmla="*/ 436 h 1764"/>
              <a:gd name="T12" fmla="*/ 471 w 1308"/>
              <a:gd name="T13" fmla="*/ 409 h 1764"/>
              <a:gd name="T14" fmla="*/ 474 w 1308"/>
              <a:gd name="T15" fmla="*/ 379 h 1764"/>
              <a:gd name="T16" fmla="*/ 475 w 1308"/>
              <a:gd name="T17" fmla="*/ 347 h 1764"/>
              <a:gd name="T18" fmla="*/ 474 w 1308"/>
              <a:gd name="T19" fmla="*/ 310 h 1764"/>
              <a:gd name="T20" fmla="*/ 470 w 1308"/>
              <a:gd name="T21" fmla="*/ 271 h 1764"/>
              <a:gd name="T22" fmla="*/ 463 w 1308"/>
              <a:gd name="T23" fmla="*/ 229 h 1764"/>
              <a:gd name="T24" fmla="*/ 452 w 1308"/>
              <a:gd name="T25" fmla="*/ 184 h 1764"/>
              <a:gd name="T26" fmla="*/ 439 w 1308"/>
              <a:gd name="T27" fmla="*/ 134 h 1764"/>
              <a:gd name="T28" fmla="*/ 421 w 1308"/>
              <a:gd name="T29" fmla="*/ 81 h 1764"/>
              <a:gd name="T30" fmla="*/ 390 w 1308"/>
              <a:gd name="T31" fmla="*/ 0 h 1764"/>
              <a:gd name="T32" fmla="*/ 392 w 1308"/>
              <a:gd name="T33" fmla="*/ 7 h 1764"/>
              <a:gd name="T34" fmla="*/ 404 w 1308"/>
              <a:gd name="T35" fmla="*/ 60 h 1764"/>
              <a:gd name="T36" fmla="*/ 411 w 1308"/>
              <a:gd name="T37" fmla="*/ 100 h 1764"/>
              <a:gd name="T38" fmla="*/ 417 w 1308"/>
              <a:gd name="T39" fmla="*/ 147 h 1764"/>
              <a:gd name="T40" fmla="*/ 421 w 1308"/>
              <a:gd name="T41" fmla="*/ 198 h 1764"/>
              <a:gd name="T42" fmla="*/ 419 w 1308"/>
              <a:gd name="T43" fmla="*/ 252 h 1764"/>
              <a:gd name="T44" fmla="*/ 413 w 1308"/>
              <a:gd name="T45" fmla="*/ 304 h 1764"/>
              <a:gd name="T46" fmla="*/ 408 w 1308"/>
              <a:gd name="T47" fmla="*/ 329 h 1764"/>
              <a:gd name="T48" fmla="*/ 400 w 1308"/>
              <a:gd name="T49" fmla="*/ 354 h 1764"/>
              <a:gd name="T50" fmla="*/ 390 w 1308"/>
              <a:gd name="T51" fmla="*/ 377 h 1764"/>
              <a:gd name="T52" fmla="*/ 379 w 1308"/>
              <a:gd name="T53" fmla="*/ 399 h 1764"/>
              <a:gd name="T54" fmla="*/ 365 w 1308"/>
              <a:gd name="T55" fmla="*/ 419 h 1764"/>
              <a:gd name="T56" fmla="*/ 348 w 1308"/>
              <a:gd name="T57" fmla="*/ 436 h 1764"/>
              <a:gd name="T58" fmla="*/ 329 w 1308"/>
              <a:gd name="T59" fmla="*/ 452 h 1764"/>
              <a:gd name="T60" fmla="*/ 306 w 1308"/>
              <a:gd name="T61" fmla="*/ 465 h 1764"/>
              <a:gd name="T62" fmla="*/ 281 w 1308"/>
              <a:gd name="T63" fmla="*/ 475 h 1764"/>
              <a:gd name="T64" fmla="*/ 252 w 1308"/>
              <a:gd name="T65" fmla="*/ 482 h 1764"/>
              <a:gd name="T66" fmla="*/ 220 w 1308"/>
              <a:gd name="T67" fmla="*/ 484 h 1764"/>
              <a:gd name="T68" fmla="*/ 184 w 1308"/>
              <a:gd name="T69" fmla="*/ 484 h 1764"/>
              <a:gd name="T70" fmla="*/ 144 w 1308"/>
              <a:gd name="T71" fmla="*/ 479 h 1764"/>
              <a:gd name="T72" fmla="*/ 100 w 1308"/>
              <a:gd name="T73" fmla="*/ 470 h 1764"/>
              <a:gd name="T74" fmla="*/ 52 w 1308"/>
              <a:gd name="T75" fmla="*/ 456 h 1764"/>
              <a:gd name="T76" fmla="*/ 0 w 1308"/>
              <a:gd name="T77" fmla="*/ 438 h 1764"/>
              <a:gd name="T78" fmla="*/ 1 w 1308"/>
              <a:gd name="T79" fmla="*/ 606 h 1764"/>
              <a:gd name="T80" fmla="*/ 46 w 1308"/>
              <a:gd name="T81" fmla="*/ 621 h 1764"/>
              <a:gd name="T82" fmla="*/ 90 w 1308"/>
              <a:gd name="T83" fmla="*/ 630 h 1764"/>
              <a:gd name="T84" fmla="*/ 131 w 1308"/>
              <a:gd name="T85" fmla="*/ 636 h 1764"/>
              <a:gd name="T86" fmla="*/ 170 w 1308"/>
              <a:gd name="T87" fmla="*/ 639 h 1764"/>
              <a:gd name="T88" fmla="*/ 206 w 1308"/>
              <a:gd name="T89" fmla="*/ 639 h 1764"/>
              <a:gd name="T90" fmla="*/ 239 w 1308"/>
              <a:gd name="T91" fmla="*/ 637 h 1764"/>
              <a:gd name="T92" fmla="*/ 268 w 1308"/>
              <a:gd name="T93" fmla="*/ 633 h 1764"/>
              <a:gd name="T94" fmla="*/ 294 w 1308"/>
              <a:gd name="T95" fmla="*/ 628 h 1764"/>
              <a:gd name="T96" fmla="*/ 319 w 1308"/>
              <a:gd name="T97" fmla="*/ 619 h 1764"/>
              <a:gd name="T98" fmla="*/ 349 w 1308"/>
              <a:gd name="T99" fmla="*/ 604 h 1764"/>
              <a:gd name="T100" fmla="*/ 379 w 1308"/>
              <a:gd name="T101" fmla="*/ 583 h 1764"/>
              <a:gd name="T102" fmla="*/ 398 w 1308"/>
              <a:gd name="T103" fmla="*/ 565 h 1764"/>
              <a:gd name="T104" fmla="*/ 404 w 1308"/>
              <a:gd name="T105" fmla="*/ 559 h 176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308"/>
              <a:gd name="T160" fmla="*/ 0 h 1764"/>
              <a:gd name="T161" fmla="*/ 1308 w 1308"/>
              <a:gd name="T162" fmla="*/ 1764 h 176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308" h="1764">
                <a:moveTo>
                  <a:pt x="1112" y="1542"/>
                </a:moveTo>
                <a:lnTo>
                  <a:pt x="1112" y="1542"/>
                </a:lnTo>
                <a:lnTo>
                  <a:pt x="1144" y="1506"/>
                </a:lnTo>
                <a:lnTo>
                  <a:pt x="1174" y="1464"/>
                </a:lnTo>
                <a:lnTo>
                  <a:pt x="1202" y="1416"/>
                </a:lnTo>
                <a:lnTo>
                  <a:pt x="1216" y="1392"/>
                </a:lnTo>
                <a:lnTo>
                  <a:pt x="1228" y="1364"/>
                </a:lnTo>
                <a:lnTo>
                  <a:pt x="1242" y="1336"/>
                </a:lnTo>
                <a:lnTo>
                  <a:pt x="1254" y="1306"/>
                </a:lnTo>
                <a:lnTo>
                  <a:pt x="1264" y="1274"/>
                </a:lnTo>
                <a:lnTo>
                  <a:pt x="1274" y="1240"/>
                </a:lnTo>
                <a:lnTo>
                  <a:pt x="1282" y="1204"/>
                </a:lnTo>
                <a:lnTo>
                  <a:pt x="1290" y="1168"/>
                </a:lnTo>
                <a:lnTo>
                  <a:pt x="1296" y="1130"/>
                </a:lnTo>
                <a:lnTo>
                  <a:pt x="1302" y="1088"/>
                </a:lnTo>
                <a:lnTo>
                  <a:pt x="1306" y="1046"/>
                </a:lnTo>
                <a:lnTo>
                  <a:pt x="1308" y="1002"/>
                </a:lnTo>
                <a:lnTo>
                  <a:pt x="1308" y="956"/>
                </a:lnTo>
                <a:lnTo>
                  <a:pt x="1308" y="906"/>
                </a:lnTo>
                <a:lnTo>
                  <a:pt x="1304" y="856"/>
                </a:lnTo>
                <a:lnTo>
                  <a:pt x="1300" y="804"/>
                </a:lnTo>
                <a:lnTo>
                  <a:pt x="1294" y="748"/>
                </a:lnTo>
                <a:lnTo>
                  <a:pt x="1284" y="690"/>
                </a:lnTo>
                <a:lnTo>
                  <a:pt x="1274" y="632"/>
                </a:lnTo>
                <a:lnTo>
                  <a:pt x="1260" y="570"/>
                </a:lnTo>
                <a:lnTo>
                  <a:pt x="1246" y="506"/>
                </a:lnTo>
                <a:lnTo>
                  <a:pt x="1228" y="438"/>
                </a:lnTo>
                <a:lnTo>
                  <a:pt x="1208" y="370"/>
                </a:lnTo>
                <a:lnTo>
                  <a:pt x="1184" y="298"/>
                </a:lnTo>
                <a:lnTo>
                  <a:pt x="1158" y="224"/>
                </a:lnTo>
                <a:lnTo>
                  <a:pt x="1130" y="146"/>
                </a:lnTo>
                <a:lnTo>
                  <a:pt x="1074" y="0"/>
                </a:lnTo>
                <a:lnTo>
                  <a:pt x="1080" y="20"/>
                </a:lnTo>
                <a:lnTo>
                  <a:pt x="1094" y="78"/>
                </a:lnTo>
                <a:lnTo>
                  <a:pt x="1112" y="166"/>
                </a:lnTo>
                <a:lnTo>
                  <a:pt x="1122" y="218"/>
                </a:lnTo>
                <a:lnTo>
                  <a:pt x="1132" y="276"/>
                </a:lnTo>
                <a:lnTo>
                  <a:pt x="1140" y="340"/>
                </a:lnTo>
                <a:lnTo>
                  <a:pt x="1148" y="406"/>
                </a:lnTo>
                <a:lnTo>
                  <a:pt x="1154" y="476"/>
                </a:lnTo>
                <a:lnTo>
                  <a:pt x="1158" y="546"/>
                </a:lnTo>
                <a:lnTo>
                  <a:pt x="1158" y="620"/>
                </a:lnTo>
                <a:lnTo>
                  <a:pt x="1156" y="694"/>
                </a:lnTo>
                <a:lnTo>
                  <a:pt x="1148" y="766"/>
                </a:lnTo>
                <a:lnTo>
                  <a:pt x="1138" y="838"/>
                </a:lnTo>
                <a:lnTo>
                  <a:pt x="1132" y="874"/>
                </a:lnTo>
                <a:lnTo>
                  <a:pt x="1124" y="908"/>
                </a:lnTo>
                <a:lnTo>
                  <a:pt x="1114" y="942"/>
                </a:lnTo>
                <a:lnTo>
                  <a:pt x="1102" y="976"/>
                </a:lnTo>
                <a:lnTo>
                  <a:pt x="1090" y="1008"/>
                </a:lnTo>
                <a:lnTo>
                  <a:pt x="1076" y="1040"/>
                </a:lnTo>
                <a:lnTo>
                  <a:pt x="1062" y="1070"/>
                </a:lnTo>
                <a:lnTo>
                  <a:pt x="1044" y="1100"/>
                </a:lnTo>
                <a:lnTo>
                  <a:pt x="1026" y="1128"/>
                </a:lnTo>
                <a:lnTo>
                  <a:pt x="1006" y="1156"/>
                </a:lnTo>
                <a:lnTo>
                  <a:pt x="984" y="1180"/>
                </a:lnTo>
                <a:lnTo>
                  <a:pt x="960" y="1204"/>
                </a:lnTo>
                <a:lnTo>
                  <a:pt x="934" y="1226"/>
                </a:lnTo>
                <a:lnTo>
                  <a:pt x="906" y="1248"/>
                </a:lnTo>
                <a:lnTo>
                  <a:pt x="876" y="1266"/>
                </a:lnTo>
                <a:lnTo>
                  <a:pt x="844" y="1282"/>
                </a:lnTo>
                <a:lnTo>
                  <a:pt x="810" y="1298"/>
                </a:lnTo>
                <a:lnTo>
                  <a:pt x="774" y="1310"/>
                </a:lnTo>
                <a:lnTo>
                  <a:pt x="736" y="1320"/>
                </a:lnTo>
                <a:lnTo>
                  <a:pt x="694" y="1328"/>
                </a:lnTo>
                <a:lnTo>
                  <a:pt x="652" y="1334"/>
                </a:lnTo>
                <a:lnTo>
                  <a:pt x="606" y="1336"/>
                </a:lnTo>
                <a:lnTo>
                  <a:pt x="558" y="1338"/>
                </a:lnTo>
                <a:lnTo>
                  <a:pt x="506" y="1336"/>
                </a:lnTo>
                <a:lnTo>
                  <a:pt x="454" y="1330"/>
                </a:lnTo>
                <a:lnTo>
                  <a:pt x="396" y="1322"/>
                </a:lnTo>
                <a:lnTo>
                  <a:pt x="338" y="1310"/>
                </a:lnTo>
                <a:lnTo>
                  <a:pt x="276" y="1296"/>
                </a:lnTo>
                <a:lnTo>
                  <a:pt x="212" y="1280"/>
                </a:lnTo>
                <a:lnTo>
                  <a:pt x="144" y="1258"/>
                </a:lnTo>
                <a:lnTo>
                  <a:pt x="74" y="1234"/>
                </a:lnTo>
                <a:lnTo>
                  <a:pt x="0" y="1208"/>
                </a:lnTo>
                <a:lnTo>
                  <a:pt x="2" y="1672"/>
                </a:lnTo>
                <a:lnTo>
                  <a:pt x="66" y="1692"/>
                </a:lnTo>
                <a:lnTo>
                  <a:pt x="128" y="1712"/>
                </a:lnTo>
                <a:lnTo>
                  <a:pt x="190" y="1726"/>
                </a:lnTo>
                <a:lnTo>
                  <a:pt x="248" y="1738"/>
                </a:lnTo>
                <a:lnTo>
                  <a:pt x="306" y="1748"/>
                </a:lnTo>
                <a:lnTo>
                  <a:pt x="362" y="1756"/>
                </a:lnTo>
                <a:lnTo>
                  <a:pt x="416" y="1760"/>
                </a:lnTo>
                <a:lnTo>
                  <a:pt x="470" y="1764"/>
                </a:lnTo>
                <a:lnTo>
                  <a:pt x="520" y="1764"/>
                </a:lnTo>
                <a:lnTo>
                  <a:pt x="568" y="1764"/>
                </a:lnTo>
                <a:lnTo>
                  <a:pt x="614" y="1760"/>
                </a:lnTo>
                <a:lnTo>
                  <a:pt x="658" y="1758"/>
                </a:lnTo>
                <a:lnTo>
                  <a:pt x="700" y="1752"/>
                </a:lnTo>
                <a:lnTo>
                  <a:pt x="738" y="1746"/>
                </a:lnTo>
                <a:lnTo>
                  <a:pt x="810" y="1732"/>
                </a:lnTo>
                <a:lnTo>
                  <a:pt x="842" y="1722"/>
                </a:lnTo>
                <a:lnTo>
                  <a:pt x="880" y="1708"/>
                </a:lnTo>
                <a:lnTo>
                  <a:pt x="920" y="1688"/>
                </a:lnTo>
                <a:lnTo>
                  <a:pt x="962" y="1666"/>
                </a:lnTo>
                <a:lnTo>
                  <a:pt x="1004" y="1638"/>
                </a:lnTo>
                <a:lnTo>
                  <a:pt x="1044" y="1608"/>
                </a:lnTo>
                <a:lnTo>
                  <a:pt x="1082" y="1576"/>
                </a:lnTo>
                <a:lnTo>
                  <a:pt x="1098" y="1560"/>
                </a:lnTo>
                <a:lnTo>
                  <a:pt x="1112" y="1542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40" name="Oval 8"/>
          <p:cNvSpPr>
            <a:spLocks noChangeArrowheads="1"/>
          </p:cNvSpPr>
          <p:nvPr/>
        </p:nvSpPr>
        <p:spPr bwMode="auto">
          <a:xfrm>
            <a:off x="8122654" y="3231076"/>
            <a:ext cx="1011480" cy="414730"/>
          </a:xfrm>
          <a:prstGeom prst="ellipse">
            <a:avLst/>
          </a:prstGeom>
          <a:gradFill rotWithShape="1">
            <a:gsLst>
              <a:gs pos="0">
                <a:schemeClr val="tx1">
                  <a:alpha val="60001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41" name="Oval 9"/>
          <p:cNvSpPr>
            <a:spLocks noChangeArrowheads="1"/>
          </p:cNvSpPr>
          <p:nvPr/>
        </p:nvSpPr>
        <p:spPr bwMode="auto">
          <a:xfrm>
            <a:off x="8066538" y="2302871"/>
            <a:ext cx="1134934" cy="1136980"/>
          </a:xfrm>
          <a:prstGeom prst="ellipse">
            <a:avLst/>
          </a:prstGeom>
          <a:gradFill rotWithShape="1">
            <a:gsLst>
              <a:gs pos="0">
                <a:srgbClr val="5F5F5F"/>
              </a:gs>
              <a:gs pos="100000">
                <a:srgbClr val="C0C0C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42" name="AutoShape 10"/>
          <p:cNvSpPr>
            <a:spLocks noChangeArrowheads="1"/>
          </p:cNvSpPr>
          <p:nvPr/>
        </p:nvSpPr>
        <p:spPr bwMode="auto">
          <a:xfrm rot="5400000">
            <a:off x="8406171" y="2062948"/>
            <a:ext cx="461281" cy="979214"/>
          </a:xfrm>
          <a:prstGeom prst="moon">
            <a:avLst>
              <a:gd name="adj" fmla="val 87500"/>
            </a:avLst>
          </a:prstGeom>
          <a:gradFill rotWithShape="1">
            <a:gsLst>
              <a:gs pos="0">
                <a:schemeClr val="bg1">
                  <a:alpha val="79999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43" name="AutoShape 11"/>
          <p:cNvSpPr>
            <a:spLocks noChangeArrowheads="1"/>
          </p:cNvSpPr>
          <p:nvPr/>
        </p:nvSpPr>
        <p:spPr bwMode="auto">
          <a:xfrm rot="16200000">
            <a:off x="8475304" y="2845457"/>
            <a:ext cx="318806" cy="834717"/>
          </a:xfrm>
          <a:prstGeom prst="moon">
            <a:avLst>
              <a:gd name="adj" fmla="val 87500"/>
            </a:avLst>
          </a:prstGeom>
          <a:gradFill rotWithShape="1">
            <a:gsLst>
              <a:gs pos="0">
                <a:schemeClr val="tx1">
                  <a:alpha val="29999"/>
                </a:schemeClr>
              </a:gs>
              <a:gs pos="100000">
                <a:schemeClr val="tx1">
                  <a:alpha val="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44" name="Rectangle 12"/>
          <p:cNvSpPr>
            <a:spLocks noChangeArrowheads="1"/>
          </p:cNvSpPr>
          <p:nvPr/>
        </p:nvSpPr>
        <p:spPr bwMode="auto">
          <a:xfrm>
            <a:off x="8075038" y="2702736"/>
            <a:ext cx="1107996" cy="370486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ko-KR" altLang="en-US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선정방안</a:t>
            </a:r>
            <a:endParaRPr lang="ko-KR" altLang="en-US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3" name="Freeform 15"/>
          <p:cNvSpPr>
            <a:spLocks/>
          </p:cNvSpPr>
          <p:nvPr/>
        </p:nvSpPr>
        <p:spPr bwMode="auto">
          <a:xfrm>
            <a:off x="6628580" y="1866982"/>
            <a:ext cx="1742384" cy="978987"/>
          </a:xfrm>
          <a:custGeom>
            <a:avLst/>
            <a:gdLst>
              <a:gd name="T0" fmla="*/ 171 w 2062"/>
              <a:gd name="T1" fmla="*/ 414 h 1152"/>
              <a:gd name="T2" fmla="*/ 169 w 2062"/>
              <a:gd name="T3" fmla="*/ 392 h 1152"/>
              <a:gd name="T4" fmla="*/ 168 w 2062"/>
              <a:gd name="T5" fmla="*/ 353 h 1152"/>
              <a:gd name="T6" fmla="*/ 169 w 2062"/>
              <a:gd name="T7" fmla="*/ 319 h 1152"/>
              <a:gd name="T8" fmla="*/ 173 w 2062"/>
              <a:gd name="T9" fmla="*/ 283 h 1152"/>
              <a:gd name="T10" fmla="*/ 180 w 2062"/>
              <a:gd name="T11" fmla="*/ 243 h 1152"/>
              <a:gd name="T12" fmla="*/ 192 w 2062"/>
              <a:gd name="T13" fmla="*/ 204 h 1152"/>
              <a:gd name="T14" fmla="*/ 204 w 2062"/>
              <a:gd name="T15" fmla="*/ 175 h 1152"/>
              <a:gd name="T16" fmla="*/ 214 w 2062"/>
              <a:gd name="T17" fmla="*/ 157 h 1152"/>
              <a:gd name="T18" fmla="*/ 226 w 2062"/>
              <a:gd name="T19" fmla="*/ 140 h 1152"/>
              <a:gd name="T20" fmla="*/ 240 w 2062"/>
              <a:gd name="T21" fmla="*/ 124 h 1152"/>
              <a:gd name="T22" fmla="*/ 255 w 2062"/>
              <a:gd name="T23" fmla="*/ 110 h 1152"/>
              <a:gd name="T24" fmla="*/ 272 w 2062"/>
              <a:gd name="T25" fmla="*/ 96 h 1152"/>
              <a:gd name="T26" fmla="*/ 292 w 2062"/>
              <a:gd name="T27" fmla="*/ 86 h 1152"/>
              <a:gd name="T28" fmla="*/ 314 w 2062"/>
              <a:gd name="T29" fmla="*/ 77 h 1152"/>
              <a:gd name="T30" fmla="*/ 338 w 2062"/>
              <a:gd name="T31" fmla="*/ 70 h 1152"/>
              <a:gd name="T32" fmla="*/ 365 w 2062"/>
              <a:gd name="T33" fmla="*/ 67 h 1152"/>
              <a:gd name="T34" fmla="*/ 394 w 2062"/>
              <a:gd name="T35" fmla="*/ 66 h 1152"/>
              <a:gd name="T36" fmla="*/ 426 w 2062"/>
              <a:gd name="T37" fmla="*/ 67 h 1152"/>
              <a:gd name="T38" fmla="*/ 461 w 2062"/>
              <a:gd name="T39" fmla="*/ 73 h 1152"/>
              <a:gd name="T40" fmla="*/ 499 w 2062"/>
              <a:gd name="T41" fmla="*/ 82 h 1152"/>
              <a:gd name="T42" fmla="*/ 540 w 2062"/>
              <a:gd name="T43" fmla="*/ 95 h 1152"/>
              <a:gd name="T44" fmla="*/ 584 w 2062"/>
              <a:gd name="T45" fmla="*/ 111 h 1152"/>
              <a:gd name="T46" fmla="*/ 555 w 2062"/>
              <a:gd name="T47" fmla="*/ 155 h 1152"/>
              <a:gd name="T48" fmla="*/ 680 w 2062"/>
              <a:gd name="T49" fmla="*/ 100 h 1152"/>
              <a:gd name="T50" fmla="*/ 625 w 2062"/>
              <a:gd name="T51" fmla="*/ 113 h 1152"/>
              <a:gd name="T52" fmla="*/ 599 w 2062"/>
              <a:gd name="T53" fmla="*/ 98 h 1152"/>
              <a:gd name="T54" fmla="*/ 550 w 2062"/>
              <a:gd name="T55" fmla="*/ 74 h 1152"/>
              <a:gd name="T56" fmla="*/ 507 w 2062"/>
              <a:gd name="T57" fmla="*/ 54 h 1152"/>
              <a:gd name="T58" fmla="*/ 458 w 2062"/>
              <a:gd name="T59" fmla="*/ 36 h 1152"/>
              <a:gd name="T60" fmla="*/ 404 w 2062"/>
              <a:gd name="T61" fmla="*/ 20 h 1152"/>
              <a:gd name="T62" fmla="*/ 348 w 2062"/>
              <a:gd name="T63" fmla="*/ 7 h 1152"/>
              <a:gd name="T64" fmla="*/ 304 w 2062"/>
              <a:gd name="T65" fmla="*/ 1 h 1152"/>
              <a:gd name="T66" fmla="*/ 276 w 2062"/>
              <a:gd name="T67" fmla="*/ 0 h 1152"/>
              <a:gd name="T68" fmla="*/ 247 w 2062"/>
              <a:gd name="T69" fmla="*/ 1 h 1152"/>
              <a:gd name="T70" fmla="*/ 219 w 2062"/>
              <a:gd name="T71" fmla="*/ 4 h 1152"/>
              <a:gd name="T72" fmla="*/ 192 w 2062"/>
              <a:gd name="T73" fmla="*/ 10 h 1152"/>
              <a:gd name="T74" fmla="*/ 166 w 2062"/>
              <a:gd name="T75" fmla="*/ 19 h 1152"/>
              <a:gd name="T76" fmla="*/ 140 w 2062"/>
              <a:gd name="T77" fmla="*/ 31 h 1152"/>
              <a:gd name="T78" fmla="*/ 116 w 2062"/>
              <a:gd name="T79" fmla="*/ 46 h 1152"/>
              <a:gd name="T80" fmla="*/ 93 w 2062"/>
              <a:gd name="T81" fmla="*/ 65 h 1152"/>
              <a:gd name="T82" fmla="*/ 73 w 2062"/>
              <a:gd name="T83" fmla="*/ 88 h 1152"/>
              <a:gd name="T84" fmla="*/ 55 w 2062"/>
              <a:gd name="T85" fmla="*/ 114 h 1152"/>
              <a:gd name="T86" fmla="*/ 39 w 2062"/>
              <a:gd name="T87" fmla="*/ 146 h 1152"/>
              <a:gd name="T88" fmla="*/ 25 w 2062"/>
              <a:gd name="T89" fmla="*/ 182 h 1152"/>
              <a:gd name="T90" fmla="*/ 14 w 2062"/>
              <a:gd name="T91" fmla="*/ 223 h 1152"/>
              <a:gd name="T92" fmla="*/ 6 w 2062"/>
              <a:gd name="T93" fmla="*/ 269 h 1152"/>
              <a:gd name="T94" fmla="*/ 1 w 2062"/>
              <a:gd name="T95" fmla="*/ 320 h 1152"/>
              <a:gd name="T96" fmla="*/ 173 w 2062"/>
              <a:gd name="T97" fmla="*/ 418 h 1152"/>
              <a:gd name="T98" fmla="*/ 171 w 2062"/>
              <a:gd name="T99" fmla="*/ 414 h 115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062"/>
              <a:gd name="T151" fmla="*/ 0 h 1152"/>
              <a:gd name="T152" fmla="*/ 2062 w 2062"/>
              <a:gd name="T153" fmla="*/ 1152 h 1152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062" h="1152">
                <a:moveTo>
                  <a:pt x="472" y="1140"/>
                </a:moveTo>
                <a:lnTo>
                  <a:pt x="472" y="1140"/>
                </a:lnTo>
                <a:lnTo>
                  <a:pt x="470" y="1124"/>
                </a:lnTo>
                <a:lnTo>
                  <a:pt x="466" y="1080"/>
                </a:lnTo>
                <a:lnTo>
                  <a:pt x="464" y="1014"/>
                </a:lnTo>
                <a:lnTo>
                  <a:pt x="464" y="972"/>
                </a:lnTo>
                <a:lnTo>
                  <a:pt x="464" y="928"/>
                </a:lnTo>
                <a:lnTo>
                  <a:pt x="466" y="880"/>
                </a:lnTo>
                <a:lnTo>
                  <a:pt x="470" y="830"/>
                </a:lnTo>
                <a:lnTo>
                  <a:pt x="476" y="778"/>
                </a:lnTo>
                <a:lnTo>
                  <a:pt x="484" y="724"/>
                </a:lnTo>
                <a:lnTo>
                  <a:pt x="496" y="670"/>
                </a:lnTo>
                <a:lnTo>
                  <a:pt x="510" y="616"/>
                </a:lnTo>
                <a:lnTo>
                  <a:pt x="528" y="562"/>
                </a:lnTo>
                <a:lnTo>
                  <a:pt x="550" y="508"/>
                </a:lnTo>
                <a:lnTo>
                  <a:pt x="562" y="482"/>
                </a:lnTo>
                <a:lnTo>
                  <a:pt x="576" y="458"/>
                </a:lnTo>
                <a:lnTo>
                  <a:pt x="590" y="432"/>
                </a:lnTo>
                <a:lnTo>
                  <a:pt x="606" y="408"/>
                </a:lnTo>
                <a:lnTo>
                  <a:pt x="622" y="386"/>
                </a:lnTo>
                <a:lnTo>
                  <a:pt x="640" y="362"/>
                </a:lnTo>
                <a:lnTo>
                  <a:pt x="660" y="342"/>
                </a:lnTo>
                <a:lnTo>
                  <a:pt x="680" y="320"/>
                </a:lnTo>
                <a:lnTo>
                  <a:pt x="702" y="302"/>
                </a:lnTo>
                <a:lnTo>
                  <a:pt x="726" y="284"/>
                </a:lnTo>
                <a:lnTo>
                  <a:pt x="750" y="266"/>
                </a:lnTo>
                <a:lnTo>
                  <a:pt x="778" y="250"/>
                </a:lnTo>
                <a:lnTo>
                  <a:pt x="804" y="236"/>
                </a:lnTo>
                <a:lnTo>
                  <a:pt x="834" y="224"/>
                </a:lnTo>
                <a:lnTo>
                  <a:pt x="866" y="212"/>
                </a:lnTo>
                <a:lnTo>
                  <a:pt x="898" y="202"/>
                </a:lnTo>
                <a:lnTo>
                  <a:pt x="932" y="194"/>
                </a:lnTo>
                <a:lnTo>
                  <a:pt x="968" y="188"/>
                </a:lnTo>
                <a:lnTo>
                  <a:pt x="1006" y="184"/>
                </a:lnTo>
                <a:lnTo>
                  <a:pt x="1044" y="182"/>
                </a:lnTo>
                <a:lnTo>
                  <a:pt x="1086" y="182"/>
                </a:lnTo>
                <a:lnTo>
                  <a:pt x="1130" y="182"/>
                </a:lnTo>
                <a:lnTo>
                  <a:pt x="1174" y="186"/>
                </a:lnTo>
                <a:lnTo>
                  <a:pt x="1222" y="192"/>
                </a:lnTo>
                <a:lnTo>
                  <a:pt x="1270" y="202"/>
                </a:lnTo>
                <a:lnTo>
                  <a:pt x="1322" y="212"/>
                </a:lnTo>
                <a:lnTo>
                  <a:pt x="1376" y="226"/>
                </a:lnTo>
                <a:lnTo>
                  <a:pt x="1430" y="242"/>
                </a:lnTo>
                <a:lnTo>
                  <a:pt x="1488" y="260"/>
                </a:lnTo>
                <a:lnTo>
                  <a:pt x="1548" y="282"/>
                </a:lnTo>
                <a:lnTo>
                  <a:pt x="1610" y="306"/>
                </a:lnTo>
                <a:lnTo>
                  <a:pt x="1674" y="332"/>
                </a:lnTo>
                <a:lnTo>
                  <a:pt x="1530" y="426"/>
                </a:lnTo>
                <a:lnTo>
                  <a:pt x="2062" y="508"/>
                </a:lnTo>
                <a:lnTo>
                  <a:pt x="1874" y="276"/>
                </a:lnTo>
                <a:lnTo>
                  <a:pt x="1722" y="312"/>
                </a:lnTo>
                <a:lnTo>
                  <a:pt x="1704" y="300"/>
                </a:lnTo>
                <a:lnTo>
                  <a:pt x="1650" y="270"/>
                </a:lnTo>
                <a:lnTo>
                  <a:pt x="1568" y="228"/>
                </a:lnTo>
                <a:lnTo>
                  <a:pt x="1516" y="204"/>
                </a:lnTo>
                <a:lnTo>
                  <a:pt x="1460" y="178"/>
                </a:lnTo>
                <a:lnTo>
                  <a:pt x="1398" y="150"/>
                </a:lnTo>
                <a:lnTo>
                  <a:pt x="1332" y="124"/>
                </a:lnTo>
                <a:lnTo>
                  <a:pt x="1262" y="100"/>
                </a:lnTo>
                <a:lnTo>
                  <a:pt x="1190" y="76"/>
                </a:lnTo>
                <a:lnTo>
                  <a:pt x="1114" y="54"/>
                </a:lnTo>
                <a:lnTo>
                  <a:pt x="1036" y="34"/>
                </a:lnTo>
                <a:lnTo>
                  <a:pt x="958" y="20"/>
                </a:lnTo>
                <a:lnTo>
                  <a:pt x="878" y="8"/>
                </a:lnTo>
                <a:lnTo>
                  <a:pt x="838" y="4"/>
                </a:lnTo>
                <a:lnTo>
                  <a:pt x="800" y="2"/>
                </a:lnTo>
                <a:lnTo>
                  <a:pt x="760" y="0"/>
                </a:lnTo>
                <a:lnTo>
                  <a:pt x="720" y="0"/>
                </a:lnTo>
                <a:lnTo>
                  <a:pt x="680" y="2"/>
                </a:lnTo>
                <a:lnTo>
                  <a:pt x="642" y="6"/>
                </a:lnTo>
                <a:lnTo>
                  <a:pt x="604" y="12"/>
                </a:lnTo>
                <a:lnTo>
                  <a:pt x="566" y="18"/>
                </a:lnTo>
                <a:lnTo>
                  <a:pt x="528" y="28"/>
                </a:lnTo>
                <a:lnTo>
                  <a:pt x="492" y="40"/>
                </a:lnTo>
                <a:lnTo>
                  <a:pt x="456" y="52"/>
                </a:lnTo>
                <a:lnTo>
                  <a:pt x="420" y="68"/>
                </a:lnTo>
                <a:lnTo>
                  <a:pt x="386" y="86"/>
                </a:lnTo>
                <a:lnTo>
                  <a:pt x="352" y="106"/>
                </a:lnTo>
                <a:lnTo>
                  <a:pt x="320" y="128"/>
                </a:lnTo>
                <a:lnTo>
                  <a:pt x="288" y="152"/>
                </a:lnTo>
                <a:lnTo>
                  <a:pt x="258" y="180"/>
                </a:lnTo>
                <a:lnTo>
                  <a:pt x="230" y="210"/>
                </a:lnTo>
                <a:lnTo>
                  <a:pt x="202" y="242"/>
                </a:lnTo>
                <a:lnTo>
                  <a:pt x="176" y="278"/>
                </a:lnTo>
                <a:lnTo>
                  <a:pt x="152" y="316"/>
                </a:lnTo>
                <a:lnTo>
                  <a:pt x="128" y="358"/>
                </a:lnTo>
                <a:lnTo>
                  <a:pt x="106" y="404"/>
                </a:lnTo>
                <a:lnTo>
                  <a:pt x="88" y="452"/>
                </a:lnTo>
                <a:lnTo>
                  <a:pt x="68" y="502"/>
                </a:lnTo>
                <a:lnTo>
                  <a:pt x="52" y="556"/>
                </a:lnTo>
                <a:lnTo>
                  <a:pt x="38" y="614"/>
                </a:lnTo>
                <a:lnTo>
                  <a:pt x="26" y="676"/>
                </a:lnTo>
                <a:lnTo>
                  <a:pt x="16" y="742"/>
                </a:lnTo>
                <a:lnTo>
                  <a:pt x="8" y="810"/>
                </a:lnTo>
                <a:lnTo>
                  <a:pt x="2" y="882"/>
                </a:lnTo>
                <a:lnTo>
                  <a:pt x="0" y="960"/>
                </a:lnTo>
                <a:lnTo>
                  <a:pt x="476" y="1152"/>
                </a:lnTo>
                <a:lnTo>
                  <a:pt x="472" y="1140"/>
                </a:lnTo>
                <a:close/>
              </a:path>
            </a:pathLst>
          </a:custGeom>
          <a:gradFill rotWithShape="1">
            <a:gsLst>
              <a:gs pos="0">
                <a:srgbClr val="055FC3"/>
              </a:gs>
              <a:gs pos="100000">
                <a:srgbClr val="65ACF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35" name="Rectangle 17"/>
          <p:cNvSpPr>
            <a:spLocks noChangeArrowheads="1"/>
          </p:cNvSpPr>
          <p:nvPr/>
        </p:nvSpPr>
        <p:spPr bwMode="auto">
          <a:xfrm>
            <a:off x="560512" y="2120903"/>
            <a:ext cx="4934167" cy="74929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2F2F2"/>
              </a:gs>
            </a:gsLst>
            <a:lin ang="0" scaled="1"/>
          </a:gradFill>
          <a:ln w="9525" algn="ctr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C0C0C0"/>
            </a:outerShdw>
          </a:effec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36" name="Rectangle 18"/>
          <p:cNvSpPr>
            <a:spLocks noChangeArrowheads="1"/>
          </p:cNvSpPr>
          <p:nvPr/>
        </p:nvSpPr>
        <p:spPr bwMode="auto">
          <a:xfrm>
            <a:off x="560512" y="1668086"/>
            <a:ext cx="4934167" cy="400623"/>
          </a:xfrm>
          <a:prstGeom prst="rect">
            <a:avLst/>
          </a:prstGeom>
          <a:gradFill rotWithShape="1">
            <a:gsLst>
              <a:gs pos="0">
                <a:srgbClr val="055CBD"/>
              </a:gs>
              <a:gs pos="100000">
                <a:srgbClr val="65ACFB"/>
              </a:gs>
            </a:gsLst>
            <a:lin ang="0" scaled="1"/>
          </a:gradFill>
          <a:ln>
            <a:noFill/>
          </a:ln>
          <a:effectLst>
            <a:outerShdw dist="35921" dir="2700000" algn="ctr" rotWithShape="0">
              <a:srgbClr val="C0C0C0"/>
            </a:outerShdw>
          </a:effectLst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37" name="Rectangle 12"/>
          <p:cNvSpPr>
            <a:spLocks noChangeArrowheads="1"/>
          </p:cNvSpPr>
          <p:nvPr/>
        </p:nvSpPr>
        <p:spPr bwMode="auto">
          <a:xfrm>
            <a:off x="667850" y="1670907"/>
            <a:ext cx="2916997" cy="35394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algn="l" eaLnBrk="1" hangingPunct="1"/>
            <a:r>
              <a:rPr lang="ko-KR" altLang="en-US" sz="17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설계업체 선정</a:t>
            </a:r>
            <a:endParaRPr lang="ko-KR" altLang="en-US" sz="17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8" name="Rectangle 15"/>
          <p:cNvSpPr>
            <a:spLocks noChangeArrowheads="1"/>
          </p:cNvSpPr>
          <p:nvPr/>
        </p:nvSpPr>
        <p:spPr bwMode="auto">
          <a:xfrm>
            <a:off x="592884" y="2100598"/>
            <a:ext cx="496313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 indent="-1778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algn="l" eaLnBrk="1" hangingPunct="1">
              <a:lnSpc>
                <a:spcPct val="150000"/>
              </a:lnSpc>
              <a:buFontTx/>
              <a:buBlip>
                <a:blip r:embed="rId3"/>
              </a:buBlip>
            </a:pPr>
            <a:r>
              <a:rPr lang="ko-KR" altLang="en-US" sz="1500" dirty="0" smtClean="0">
                <a:latin typeface="HY헤드라인M" pitchFamily="18" charset="-127"/>
                <a:ea typeface="HY헤드라인M" pitchFamily="18" charset="-127"/>
              </a:rPr>
              <a:t>현상설계 </a:t>
            </a:r>
            <a:r>
              <a:rPr lang="en-US" altLang="ko-KR" sz="1500" dirty="0" smtClean="0">
                <a:latin typeface="HY헤드라인M" pitchFamily="18" charset="-127"/>
                <a:ea typeface="HY헤드라인M" pitchFamily="18" charset="-127"/>
              </a:rPr>
              <a:t>(4~5</a:t>
            </a:r>
            <a:r>
              <a:rPr lang="ko-KR" altLang="en-US" sz="1500" dirty="0" smtClean="0">
                <a:latin typeface="HY헤드라인M" pitchFamily="18" charset="-127"/>
                <a:ea typeface="HY헤드라인M" pitchFamily="18" charset="-127"/>
              </a:rPr>
              <a:t>개 업체</a:t>
            </a:r>
            <a:r>
              <a:rPr lang="en-US" altLang="ko-KR" sz="1500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algn="l" eaLnBrk="1" hangingPunct="1">
              <a:lnSpc>
                <a:spcPct val="150000"/>
              </a:lnSpc>
              <a:buFontTx/>
              <a:buBlip>
                <a:blip r:embed="rId3"/>
              </a:buBlip>
            </a:pPr>
            <a:r>
              <a:rPr lang="ko-KR" altLang="en-US" sz="1500" dirty="0" smtClean="0">
                <a:latin typeface="HY헤드라인M" pitchFamily="18" charset="-127"/>
                <a:ea typeface="HY헤드라인M" pitchFamily="18" charset="-127"/>
              </a:rPr>
              <a:t>지명설계 </a:t>
            </a:r>
            <a:r>
              <a:rPr lang="en-US" altLang="ko-KR" sz="1500" dirty="0" smtClean="0">
                <a:latin typeface="HY헤드라인M" pitchFamily="18" charset="-127"/>
                <a:ea typeface="HY헤드라인M" pitchFamily="18" charset="-127"/>
              </a:rPr>
              <a:t>(1</a:t>
            </a:r>
            <a:r>
              <a:rPr lang="ko-KR" altLang="en-US" sz="1500" dirty="0" smtClean="0">
                <a:latin typeface="HY헤드라인M" pitchFamily="18" charset="-127"/>
                <a:ea typeface="HY헤드라인M" pitchFamily="18" charset="-127"/>
              </a:rPr>
              <a:t>개 업체</a:t>
            </a:r>
            <a:r>
              <a:rPr lang="en-US" altLang="ko-KR" sz="1500" dirty="0" smtClean="0"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sz="15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7" name="Freeform 22"/>
          <p:cNvSpPr>
            <a:spLocks/>
          </p:cNvSpPr>
          <p:nvPr/>
        </p:nvSpPr>
        <p:spPr bwMode="auto">
          <a:xfrm>
            <a:off x="6628580" y="2682334"/>
            <a:ext cx="1341159" cy="1749199"/>
          </a:xfrm>
          <a:custGeom>
            <a:avLst/>
            <a:gdLst>
              <a:gd name="T0" fmla="*/ 0 w 1588"/>
              <a:gd name="T1" fmla="*/ 0 h 2058"/>
              <a:gd name="T2" fmla="*/ 0 w 1588"/>
              <a:gd name="T3" fmla="*/ 3 h 2058"/>
              <a:gd name="T4" fmla="*/ 0 w 1588"/>
              <a:gd name="T5" fmla="*/ 15 h 2058"/>
              <a:gd name="T6" fmla="*/ 2 w 1588"/>
              <a:gd name="T7" fmla="*/ 45 h 2058"/>
              <a:gd name="T8" fmla="*/ 7 w 1588"/>
              <a:gd name="T9" fmla="*/ 81 h 2058"/>
              <a:gd name="T10" fmla="*/ 15 w 1588"/>
              <a:gd name="T11" fmla="*/ 121 h 2058"/>
              <a:gd name="T12" fmla="*/ 27 w 1588"/>
              <a:gd name="T13" fmla="*/ 167 h 2058"/>
              <a:gd name="T14" fmla="*/ 43 w 1588"/>
              <a:gd name="T15" fmla="*/ 215 h 2058"/>
              <a:gd name="T16" fmla="*/ 64 w 1588"/>
              <a:gd name="T17" fmla="*/ 266 h 2058"/>
              <a:gd name="T18" fmla="*/ 89 w 1588"/>
              <a:gd name="T19" fmla="*/ 320 h 2058"/>
              <a:gd name="T20" fmla="*/ 120 w 1588"/>
              <a:gd name="T21" fmla="*/ 375 h 2058"/>
              <a:gd name="T22" fmla="*/ 157 w 1588"/>
              <a:gd name="T23" fmla="*/ 430 h 2058"/>
              <a:gd name="T24" fmla="*/ 200 w 1588"/>
              <a:gd name="T25" fmla="*/ 484 h 2058"/>
              <a:gd name="T26" fmla="*/ 250 w 1588"/>
              <a:gd name="T27" fmla="*/ 538 h 2058"/>
              <a:gd name="T28" fmla="*/ 308 w 1588"/>
              <a:gd name="T29" fmla="*/ 590 h 2058"/>
              <a:gd name="T30" fmla="*/ 339 w 1588"/>
              <a:gd name="T31" fmla="*/ 615 h 2058"/>
              <a:gd name="T32" fmla="*/ 373 w 1588"/>
              <a:gd name="T33" fmla="*/ 640 h 2058"/>
              <a:gd name="T34" fmla="*/ 408 w 1588"/>
              <a:gd name="T35" fmla="*/ 663 h 2058"/>
              <a:gd name="T36" fmla="*/ 445 w 1588"/>
              <a:gd name="T37" fmla="*/ 686 h 2058"/>
              <a:gd name="T38" fmla="*/ 486 w 1588"/>
              <a:gd name="T39" fmla="*/ 707 h 2058"/>
              <a:gd name="T40" fmla="*/ 528 w 1588"/>
              <a:gd name="T41" fmla="*/ 727 h 2058"/>
              <a:gd name="T42" fmla="*/ 572 w 1588"/>
              <a:gd name="T43" fmla="*/ 747 h 2058"/>
              <a:gd name="T44" fmla="*/ 576 w 1588"/>
              <a:gd name="T45" fmla="*/ 581 h 2058"/>
              <a:gd name="T46" fmla="*/ 539 w 1588"/>
              <a:gd name="T47" fmla="*/ 560 h 2058"/>
              <a:gd name="T48" fmla="*/ 490 w 1588"/>
              <a:gd name="T49" fmla="*/ 527 h 2058"/>
              <a:gd name="T50" fmla="*/ 433 w 1588"/>
              <a:gd name="T51" fmla="*/ 481 h 2058"/>
              <a:gd name="T52" fmla="*/ 402 w 1588"/>
              <a:gd name="T53" fmla="*/ 453 h 2058"/>
              <a:gd name="T54" fmla="*/ 372 w 1588"/>
              <a:gd name="T55" fmla="*/ 422 h 2058"/>
              <a:gd name="T56" fmla="*/ 341 w 1588"/>
              <a:gd name="T57" fmla="*/ 389 h 2058"/>
              <a:gd name="T58" fmla="*/ 311 w 1588"/>
              <a:gd name="T59" fmla="*/ 352 h 2058"/>
              <a:gd name="T60" fmla="*/ 282 w 1588"/>
              <a:gd name="T61" fmla="*/ 312 h 2058"/>
              <a:gd name="T62" fmla="*/ 255 w 1588"/>
              <a:gd name="T63" fmla="*/ 269 h 2058"/>
              <a:gd name="T64" fmla="*/ 230 w 1588"/>
              <a:gd name="T65" fmla="*/ 224 h 2058"/>
              <a:gd name="T66" fmla="*/ 207 w 1588"/>
              <a:gd name="T67" fmla="*/ 176 h 2058"/>
              <a:gd name="T68" fmla="*/ 188 w 1588"/>
              <a:gd name="T69" fmla="*/ 124 h 2058"/>
              <a:gd name="T70" fmla="*/ 173 w 1588"/>
              <a:gd name="T71" fmla="*/ 70 h 205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588"/>
              <a:gd name="T109" fmla="*/ 0 h 2058"/>
              <a:gd name="T110" fmla="*/ 1588 w 1588"/>
              <a:gd name="T111" fmla="*/ 2058 h 2058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588" h="2058">
                <a:moveTo>
                  <a:pt x="476" y="192"/>
                </a:moveTo>
                <a:lnTo>
                  <a:pt x="0" y="0"/>
                </a:lnTo>
                <a:lnTo>
                  <a:pt x="0" y="8"/>
                </a:lnTo>
                <a:lnTo>
                  <a:pt x="0" y="42"/>
                </a:lnTo>
                <a:lnTo>
                  <a:pt x="2" y="80"/>
                </a:lnTo>
                <a:lnTo>
                  <a:pt x="6" y="124"/>
                </a:lnTo>
                <a:lnTo>
                  <a:pt x="12" y="172"/>
                </a:lnTo>
                <a:lnTo>
                  <a:pt x="20" y="222"/>
                </a:lnTo>
                <a:lnTo>
                  <a:pt x="30" y="278"/>
                </a:lnTo>
                <a:lnTo>
                  <a:pt x="42" y="334"/>
                </a:lnTo>
                <a:lnTo>
                  <a:pt x="58" y="396"/>
                </a:lnTo>
                <a:lnTo>
                  <a:pt x="74" y="460"/>
                </a:lnTo>
                <a:lnTo>
                  <a:pt x="96" y="524"/>
                </a:lnTo>
                <a:lnTo>
                  <a:pt x="118" y="592"/>
                </a:lnTo>
                <a:lnTo>
                  <a:pt x="146" y="662"/>
                </a:lnTo>
                <a:lnTo>
                  <a:pt x="176" y="734"/>
                </a:lnTo>
                <a:lnTo>
                  <a:pt x="208" y="808"/>
                </a:lnTo>
                <a:lnTo>
                  <a:pt x="246" y="882"/>
                </a:lnTo>
                <a:lnTo>
                  <a:pt x="286" y="956"/>
                </a:lnTo>
                <a:lnTo>
                  <a:pt x="332" y="1032"/>
                </a:lnTo>
                <a:lnTo>
                  <a:pt x="380" y="1108"/>
                </a:lnTo>
                <a:lnTo>
                  <a:pt x="434" y="1184"/>
                </a:lnTo>
                <a:lnTo>
                  <a:pt x="490" y="1258"/>
                </a:lnTo>
                <a:lnTo>
                  <a:pt x="552" y="1334"/>
                </a:lnTo>
                <a:lnTo>
                  <a:pt x="620" y="1408"/>
                </a:lnTo>
                <a:lnTo>
                  <a:pt x="690" y="1482"/>
                </a:lnTo>
                <a:lnTo>
                  <a:pt x="768" y="1554"/>
                </a:lnTo>
                <a:lnTo>
                  <a:pt x="850" y="1626"/>
                </a:lnTo>
                <a:lnTo>
                  <a:pt x="892" y="1660"/>
                </a:lnTo>
                <a:lnTo>
                  <a:pt x="936" y="1694"/>
                </a:lnTo>
                <a:lnTo>
                  <a:pt x="982" y="1728"/>
                </a:lnTo>
                <a:lnTo>
                  <a:pt x="1028" y="1762"/>
                </a:lnTo>
                <a:lnTo>
                  <a:pt x="1076" y="1794"/>
                </a:lnTo>
                <a:lnTo>
                  <a:pt x="1126" y="1826"/>
                </a:lnTo>
                <a:lnTo>
                  <a:pt x="1178" y="1858"/>
                </a:lnTo>
                <a:lnTo>
                  <a:pt x="1230" y="1888"/>
                </a:lnTo>
                <a:lnTo>
                  <a:pt x="1284" y="1918"/>
                </a:lnTo>
                <a:lnTo>
                  <a:pt x="1340" y="1948"/>
                </a:lnTo>
                <a:lnTo>
                  <a:pt x="1398" y="1976"/>
                </a:lnTo>
                <a:lnTo>
                  <a:pt x="1456" y="2004"/>
                </a:lnTo>
                <a:lnTo>
                  <a:pt x="1516" y="2032"/>
                </a:lnTo>
                <a:lnTo>
                  <a:pt x="1578" y="2058"/>
                </a:lnTo>
                <a:lnTo>
                  <a:pt x="1588" y="1600"/>
                </a:lnTo>
                <a:lnTo>
                  <a:pt x="1542" y="1576"/>
                </a:lnTo>
                <a:lnTo>
                  <a:pt x="1486" y="1542"/>
                </a:lnTo>
                <a:lnTo>
                  <a:pt x="1422" y="1500"/>
                </a:lnTo>
                <a:lnTo>
                  <a:pt x="1352" y="1450"/>
                </a:lnTo>
                <a:lnTo>
                  <a:pt x="1274" y="1390"/>
                </a:lnTo>
                <a:lnTo>
                  <a:pt x="1194" y="1324"/>
                </a:lnTo>
                <a:lnTo>
                  <a:pt x="1152" y="1286"/>
                </a:lnTo>
                <a:lnTo>
                  <a:pt x="1110" y="1248"/>
                </a:lnTo>
                <a:lnTo>
                  <a:pt x="1068" y="1206"/>
                </a:lnTo>
                <a:lnTo>
                  <a:pt x="1026" y="1162"/>
                </a:lnTo>
                <a:lnTo>
                  <a:pt x="984" y="1118"/>
                </a:lnTo>
                <a:lnTo>
                  <a:pt x="942" y="1070"/>
                </a:lnTo>
                <a:lnTo>
                  <a:pt x="900" y="1020"/>
                </a:lnTo>
                <a:lnTo>
                  <a:pt x="858" y="970"/>
                </a:lnTo>
                <a:lnTo>
                  <a:pt x="818" y="916"/>
                </a:lnTo>
                <a:lnTo>
                  <a:pt x="778" y="860"/>
                </a:lnTo>
                <a:lnTo>
                  <a:pt x="740" y="802"/>
                </a:lnTo>
                <a:lnTo>
                  <a:pt x="704" y="742"/>
                </a:lnTo>
                <a:lnTo>
                  <a:pt x="668" y="680"/>
                </a:lnTo>
                <a:lnTo>
                  <a:pt x="634" y="618"/>
                </a:lnTo>
                <a:lnTo>
                  <a:pt x="602" y="552"/>
                </a:lnTo>
                <a:lnTo>
                  <a:pt x="572" y="484"/>
                </a:lnTo>
                <a:lnTo>
                  <a:pt x="544" y="414"/>
                </a:lnTo>
                <a:lnTo>
                  <a:pt x="518" y="342"/>
                </a:lnTo>
                <a:lnTo>
                  <a:pt x="496" y="268"/>
                </a:lnTo>
                <a:lnTo>
                  <a:pt x="476" y="192"/>
                </a:lnTo>
                <a:close/>
              </a:path>
            </a:pathLst>
          </a:custGeom>
          <a:gradFill rotWithShape="1">
            <a:gsLst>
              <a:gs pos="0">
                <a:srgbClr val="808080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grpSp>
        <p:nvGrpSpPr>
          <p:cNvPr id="52" name="그룹 51"/>
          <p:cNvGrpSpPr/>
          <p:nvPr/>
        </p:nvGrpSpPr>
        <p:grpSpPr>
          <a:xfrm>
            <a:off x="1401343" y="3140968"/>
            <a:ext cx="4984943" cy="1290170"/>
            <a:chOff x="1401343" y="3383430"/>
            <a:chExt cx="5135833" cy="1290170"/>
          </a:xfrm>
        </p:grpSpPr>
        <p:sp>
          <p:nvSpPr>
            <p:cNvPr id="29" name="Rectangle 24"/>
            <p:cNvSpPr>
              <a:spLocks noChangeArrowheads="1"/>
            </p:cNvSpPr>
            <p:nvPr/>
          </p:nvSpPr>
          <p:spPr bwMode="auto">
            <a:xfrm>
              <a:off x="1401343" y="3836247"/>
              <a:ext cx="5072772" cy="837353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2F2F2"/>
                </a:gs>
              </a:gsLst>
              <a:lin ang="0" scaled="1"/>
            </a:gradFill>
            <a:ln w="9525" algn="ctr">
              <a:solidFill>
                <a:srgbClr val="DDDDDD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C0C0C0"/>
              </a:outerShdw>
            </a:effec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30" name="Rectangle 25"/>
            <p:cNvSpPr>
              <a:spLocks noChangeArrowheads="1"/>
            </p:cNvSpPr>
            <p:nvPr/>
          </p:nvSpPr>
          <p:spPr bwMode="auto">
            <a:xfrm>
              <a:off x="1401344" y="3383430"/>
              <a:ext cx="5072772" cy="400623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B2B2B2"/>
                </a:gs>
              </a:gsLst>
              <a:lin ang="0" scaled="1"/>
            </a:gradFill>
            <a:ln>
              <a:noFill/>
            </a:ln>
            <a:effectLst>
              <a:outerShdw dist="35921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31" name="Rectangle 12"/>
            <p:cNvSpPr>
              <a:spLocks noChangeArrowheads="1"/>
            </p:cNvSpPr>
            <p:nvPr/>
          </p:nvSpPr>
          <p:spPr bwMode="auto">
            <a:xfrm>
              <a:off x="1511698" y="3398947"/>
              <a:ext cx="1088685" cy="353943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9pPr>
            </a:lstStyle>
            <a:p>
              <a:pPr algn="l" eaLnBrk="1" hangingPunct="1"/>
              <a:r>
                <a:rPr lang="ko-KR" altLang="en-US" sz="1700" dirty="0" smtClean="0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계약형태</a:t>
              </a:r>
              <a:endParaRPr lang="ko-KR" altLang="en-US" sz="17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32" name="Rectangle 15"/>
            <p:cNvSpPr>
              <a:spLocks noChangeArrowheads="1"/>
            </p:cNvSpPr>
            <p:nvPr/>
          </p:nvSpPr>
          <p:spPr bwMode="auto">
            <a:xfrm>
              <a:off x="1434626" y="3871289"/>
              <a:ext cx="5102550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77800" indent="-1778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9pPr>
            </a:lstStyle>
            <a:p>
              <a:pPr algn="l" eaLnBrk="1" hangingPunct="1">
                <a:lnSpc>
                  <a:spcPct val="150000"/>
                </a:lnSpc>
                <a:buFontTx/>
                <a:buBlip>
                  <a:blip r:embed="rId3"/>
                </a:buBlip>
              </a:pPr>
              <a:r>
                <a:rPr lang="ko-KR" altLang="en-US" sz="1500" dirty="0" smtClean="0">
                  <a:latin typeface="HY헤드라인M" pitchFamily="18" charset="-127"/>
                  <a:ea typeface="HY헤드라인M" pitchFamily="18" charset="-127"/>
                </a:rPr>
                <a:t>설계</a:t>
              </a:r>
              <a:r>
                <a:rPr lang="en-US" altLang="ko-KR" sz="1500" dirty="0" smtClean="0">
                  <a:latin typeface="HY헤드라인M" pitchFamily="18" charset="-127"/>
                  <a:ea typeface="HY헤드라인M" pitchFamily="18" charset="-127"/>
                </a:rPr>
                <a:t>, </a:t>
              </a:r>
              <a:r>
                <a:rPr lang="ko-KR" altLang="en-US" sz="1500" dirty="0" smtClean="0">
                  <a:latin typeface="HY헤드라인M" pitchFamily="18" charset="-127"/>
                  <a:ea typeface="HY헤드라인M" pitchFamily="18" charset="-127"/>
                </a:rPr>
                <a:t>감리 일괄계약</a:t>
              </a:r>
              <a:endParaRPr lang="en-US" altLang="ko-KR" sz="1500" dirty="0" smtClean="0">
                <a:latin typeface="HY헤드라인M" pitchFamily="18" charset="-127"/>
                <a:ea typeface="HY헤드라인M" pitchFamily="18" charset="-127"/>
              </a:endParaRPr>
            </a:p>
            <a:p>
              <a:pPr algn="l" eaLnBrk="1" hangingPunct="1">
                <a:lnSpc>
                  <a:spcPct val="150000"/>
                </a:lnSpc>
                <a:buFontTx/>
                <a:buBlip>
                  <a:blip r:embed="rId3"/>
                </a:buBlip>
              </a:pPr>
              <a:r>
                <a:rPr lang="ko-KR" altLang="en-US" sz="1500" dirty="0" smtClean="0">
                  <a:latin typeface="HY헤드라인M" pitchFamily="18" charset="-127"/>
                  <a:ea typeface="HY헤드라인M" pitchFamily="18" charset="-127"/>
                </a:rPr>
                <a:t>설계</a:t>
              </a:r>
              <a:r>
                <a:rPr lang="en-US" altLang="ko-KR" sz="1500" dirty="0" smtClean="0">
                  <a:latin typeface="HY헤드라인M" pitchFamily="18" charset="-127"/>
                  <a:ea typeface="HY헤드라인M" pitchFamily="18" charset="-127"/>
                </a:rPr>
                <a:t>, CM(</a:t>
              </a:r>
              <a:r>
                <a:rPr lang="ko-KR" altLang="en-US" sz="1500" dirty="0" smtClean="0">
                  <a:latin typeface="HY헤드라인M" pitchFamily="18" charset="-127"/>
                  <a:ea typeface="HY헤드라인M" pitchFamily="18" charset="-127"/>
                </a:rPr>
                <a:t>감리포함</a:t>
              </a:r>
              <a:r>
                <a:rPr lang="en-US" altLang="ko-KR" sz="1500" dirty="0" smtClean="0">
                  <a:latin typeface="HY헤드라인M" pitchFamily="18" charset="-127"/>
                  <a:ea typeface="HY헤드라인M" pitchFamily="18" charset="-127"/>
                </a:rPr>
                <a:t>) </a:t>
              </a:r>
              <a:r>
                <a:rPr lang="ko-KR" altLang="en-US" sz="1500" dirty="0" smtClean="0">
                  <a:latin typeface="HY헤드라인M" pitchFamily="18" charset="-127"/>
                  <a:ea typeface="HY헤드라인M" pitchFamily="18" charset="-127"/>
                </a:rPr>
                <a:t>별도계약</a:t>
              </a:r>
              <a:endParaRPr lang="ko-KR" altLang="en-US" sz="1500" dirty="0"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21" name="Freeform 29"/>
          <p:cNvSpPr>
            <a:spLocks/>
          </p:cNvSpPr>
          <p:nvPr/>
        </p:nvSpPr>
        <p:spPr bwMode="auto">
          <a:xfrm>
            <a:off x="7959918" y="3011015"/>
            <a:ext cx="1105474" cy="1498104"/>
          </a:xfrm>
          <a:custGeom>
            <a:avLst/>
            <a:gdLst>
              <a:gd name="T0" fmla="*/ 404 w 1308"/>
              <a:gd name="T1" fmla="*/ 559 h 1764"/>
              <a:gd name="T2" fmla="*/ 426 w 1308"/>
              <a:gd name="T3" fmla="*/ 530 h 1764"/>
              <a:gd name="T4" fmla="*/ 442 w 1308"/>
              <a:gd name="T5" fmla="*/ 505 h 1764"/>
              <a:gd name="T6" fmla="*/ 451 w 1308"/>
              <a:gd name="T7" fmla="*/ 484 h 1764"/>
              <a:gd name="T8" fmla="*/ 458 w 1308"/>
              <a:gd name="T9" fmla="*/ 462 h 1764"/>
              <a:gd name="T10" fmla="*/ 465 w 1308"/>
              <a:gd name="T11" fmla="*/ 436 h 1764"/>
              <a:gd name="T12" fmla="*/ 471 w 1308"/>
              <a:gd name="T13" fmla="*/ 409 h 1764"/>
              <a:gd name="T14" fmla="*/ 474 w 1308"/>
              <a:gd name="T15" fmla="*/ 379 h 1764"/>
              <a:gd name="T16" fmla="*/ 475 w 1308"/>
              <a:gd name="T17" fmla="*/ 347 h 1764"/>
              <a:gd name="T18" fmla="*/ 474 w 1308"/>
              <a:gd name="T19" fmla="*/ 310 h 1764"/>
              <a:gd name="T20" fmla="*/ 470 w 1308"/>
              <a:gd name="T21" fmla="*/ 271 h 1764"/>
              <a:gd name="T22" fmla="*/ 463 w 1308"/>
              <a:gd name="T23" fmla="*/ 229 h 1764"/>
              <a:gd name="T24" fmla="*/ 452 w 1308"/>
              <a:gd name="T25" fmla="*/ 184 h 1764"/>
              <a:gd name="T26" fmla="*/ 439 w 1308"/>
              <a:gd name="T27" fmla="*/ 134 h 1764"/>
              <a:gd name="T28" fmla="*/ 421 w 1308"/>
              <a:gd name="T29" fmla="*/ 81 h 1764"/>
              <a:gd name="T30" fmla="*/ 390 w 1308"/>
              <a:gd name="T31" fmla="*/ 0 h 1764"/>
              <a:gd name="T32" fmla="*/ 392 w 1308"/>
              <a:gd name="T33" fmla="*/ 7 h 1764"/>
              <a:gd name="T34" fmla="*/ 404 w 1308"/>
              <a:gd name="T35" fmla="*/ 60 h 1764"/>
              <a:gd name="T36" fmla="*/ 411 w 1308"/>
              <a:gd name="T37" fmla="*/ 100 h 1764"/>
              <a:gd name="T38" fmla="*/ 417 w 1308"/>
              <a:gd name="T39" fmla="*/ 147 h 1764"/>
              <a:gd name="T40" fmla="*/ 421 w 1308"/>
              <a:gd name="T41" fmla="*/ 198 h 1764"/>
              <a:gd name="T42" fmla="*/ 419 w 1308"/>
              <a:gd name="T43" fmla="*/ 252 h 1764"/>
              <a:gd name="T44" fmla="*/ 413 w 1308"/>
              <a:gd name="T45" fmla="*/ 304 h 1764"/>
              <a:gd name="T46" fmla="*/ 408 w 1308"/>
              <a:gd name="T47" fmla="*/ 329 h 1764"/>
              <a:gd name="T48" fmla="*/ 400 w 1308"/>
              <a:gd name="T49" fmla="*/ 354 h 1764"/>
              <a:gd name="T50" fmla="*/ 390 w 1308"/>
              <a:gd name="T51" fmla="*/ 377 h 1764"/>
              <a:gd name="T52" fmla="*/ 379 w 1308"/>
              <a:gd name="T53" fmla="*/ 399 h 1764"/>
              <a:gd name="T54" fmla="*/ 365 w 1308"/>
              <a:gd name="T55" fmla="*/ 419 h 1764"/>
              <a:gd name="T56" fmla="*/ 348 w 1308"/>
              <a:gd name="T57" fmla="*/ 436 h 1764"/>
              <a:gd name="T58" fmla="*/ 329 w 1308"/>
              <a:gd name="T59" fmla="*/ 452 h 1764"/>
              <a:gd name="T60" fmla="*/ 306 w 1308"/>
              <a:gd name="T61" fmla="*/ 465 h 1764"/>
              <a:gd name="T62" fmla="*/ 281 w 1308"/>
              <a:gd name="T63" fmla="*/ 475 h 1764"/>
              <a:gd name="T64" fmla="*/ 252 w 1308"/>
              <a:gd name="T65" fmla="*/ 482 h 1764"/>
              <a:gd name="T66" fmla="*/ 220 w 1308"/>
              <a:gd name="T67" fmla="*/ 484 h 1764"/>
              <a:gd name="T68" fmla="*/ 184 w 1308"/>
              <a:gd name="T69" fmla="*/ 484 h 1764"/>
              <a:gd name="T70" fmla="*/ 144 w 1308"/>
              <a:gd name="T71" fmla="*/ 479 h 1764"/>
              <a:gd name="T72" fmla="*/ 100 w 1308"/>
              <a:gd name="T73" fmla="*/ 470 h 1764"/>
              <a:gd name="T74" fmla="*/ 52 w 1308"/>
              <a:gd name="T75" fmla="*/ 456 h 1764"/>
              <a:gd name="T76" fmla="*/ 0 w 1308"/>
              <a:gd name="T77" fmla="*/ 438 h 1764"/>
              <a:gd name="T78" fmla="*/ 1 w 1308"/>
              <a:gd name="T79" fmla="*/ 606 h 1764"/>
              <a:gd name="T80" fmla="*/ 46 w 1308"/>
              <a:gd name="T81" fmla="*/ 621 h 1764"/>
              <a:gd name="T82" fmla="*/ 90 w 1308"/>
              <a:gd name="T83" fmla="*/ 630 h 1764"/>
              <a:gd name="T84" fmla="*/ 131 w 1308"/>
              <a:gd name="T85" fmla="*/ 636 h 1764"/>
              <a:gd name="T86" fmla="*/ 170 w 1308"/>
              <a:gd name="T87" fmla="*/ 639 h 1764"/>
              <a:gd name="T88" fmla="*/ 206 w 1308"/>
              <a:gd name="T89" fmla="*/ 639 h 1764"/>
              <a:gd name="T90" fmla="*/ 239 w 1308"/>
              <a:gd name="T91" fmla="*/ 637 h 1764"/>
              <a:gd name="T92" fmla="*/ 268 w 1308"/>
              <a:gd name="T93" fmla="*/ 633 h 1764"/>
              <a:gd name="T94" fmla="*/ 294 w 1308"/>
              <a:gd name="T95" fmla="*/ 628 h 1764"/>
              <a:gd name="T96" fmla="*/ 319 w 1308"/>
              <a:gd name="T97" fmla="*/ 619 h 1764"/>
              <a:gd name="T98" fmla="*/ 349 w 1308"/>
              <a:gd name="T99" fmla="*/ 604 h 1764"/>
              <a:gd name="T100" fmla="*/ 379 w 1308"/>
              <a:gd name="T101" fmla="*/ 583 h 1764"/>
              <a:gd name="T102" fmla="*/ 398 w 1308"/>
              <a:gd name="T103" fmla="*/ 565 h 1764"/>
              <a:gd name="T104" fmla="*/ 404 w 1308"/>
              <a:gd name="T105" fmla="*/ 559 h 176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308"/>
              <a:gd name="T160" fmla="*/ 0 h 1764"/>
              <a:gd name="T161" fmla="*/ 1308 w 1308"/>
              <a:gd name="T162" fmla="*/ 1764 h 176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308" h="1764">
                <a:moveTo>
                  <a:pt x="1112" y="1542"/>
                </a:moveTo>
                <a:lnTo>
                  <a:pt x="1112" y="1542"/>
                </a:lnTo>
                <a:lnTo>
                  <a:pt x="1144" y="1506"/>
                </a:lnTo>
                <a:lnTo>
                  <a:pt x="1174" y="1464"/>
                </a:lnTo>
                <a:lnTo>
                  <a:pt x="1202" y="1416"/>
                </a:lnTo>
                <a:lnTo>
                  <a:pt x="1216" y="1392"/>
                </a:lnTo>
                <a:lnTo>
                  <a:pt x="1228" y="1364"/>
                </a:lnTo>
                <a:lnTo>
                  <a:pt x="1242" y="1336"/>
                </a:lnTo>
                <a:lnTo>
                  <a:pt x="1254" y="1306"/>
                </a:lnTo>
                <a:lnTo>
                  <a:pt x="1264" y="1274"/>
                </a:lnTo>
                <a:lnTo>
                  <a:pt x="1274" y="1240"/>
                </a:lnTo>
                <a:lnTo>
                  <a:pt x="1282" y="1204"/>
                </a:lnTo>
                <a:lnTo>
                  <a:pt x="1290" y="1168"/>
                </a:lnTo>
                <a:lnTo>
                  <a:pt x="1296" y="1130"/>
                </a:lnTo>
                <a:lnTo>
                  <a:pt x="1302" y="1088"/>
                </a:lnTo>
                <a:lnTo>
                  <a:pt x="1306" y="1046"/>
                </a:lnTo>
                <a:lnTo>
                  <a:pt x="1308" y="1002"/>
                </a:lnTo>
                <a:lnTo>
                  <a:pt x="1308" y="956"/>
                </a:lnTo>
                <a:lnTo>
                  <a:pt x="1308" y="906"/>
                </a:lnTo>
                <a:lnTo>
                  <a:pt x="1304" y="856"/>
                </a:lnTo>
                <a:lnTo>
                  <a:pt x="1300" y="804"/>
                </a:lnTo>
                <a:lnTo>
                  <a:pt x="1294" y="748"/>
                </a:lnTo>
                <a:lnTo>
                  <a:pt x="1284" y="690"/>
                </a:lnTo>
                <a:lnTo>
                  <a:pt x="1274" y="632"/>
                </a:lnTo>
                <a:lnTo>
                  <a:pt x="1260" y="570"/>
                </a:lnTo>
                <a:lnTo>
                  <a:pt x="1246" y="506"/>
                </a:lnTo>
                <a:lnTo>
                  <a:pt x="1228" y="438"/>
                </a:lnTo>
                <a:lnTo>
                  <a:pt x="1208" y="370"/>
                </a:lnTo>
                <a:lnTo>
                  <a:pt x="1184" y="298"/>
                </a:lnTo>
                <a:lnTo>
                  <a:pt x="1158" y="224"/>
                </a:lnTo>
                <a:lnTo>
                  <a:pt x="1130" y="146"/>
                </a:lnTo>
                <a:lnTo>
                  <a:pt x="1074" y="0"/>
                </a:lnTo>
                <a:lnTo>
                  <a:pt x="1080" y="20"/>
                </a:lnTo>
                <a:lnTo>
                  <a:pt x="1094" y="78"/>
                </a:lnTo>
                <a:lnTo>
                  <a:pt x="1112" y="166"/>
                </a:lnTo>
                <a:lnTo>
                  <a:pt x="1122" y="218"/>
                </a:lnTo>
                <a:lnTo>
                  <a:pt x="1132" y="276"/>
                </a:lnTo>
                <a:lnTo>
                  <a:pt x="1140" y="340"/>
                </a:lnTo>
                <a:lnTo>
                  <a:pt x="1148" y="406"/>
                </a:lnTo>
                <a:lnTo>
                  <a:pt x="1154" y="476"/>
                </a:lnTo>
                <a:lnTo>
                  <a:pt x="1158" y="546"/>
                </a:lnTo>
                <a:lnTo>
                  <a:pt x="1158" y="620"/>
                </a:lnTo>
                <a:lnTo>
                  <a:pt x="1156" y="694"/>
                </a:lnTo>
                <a:lnTo>
                  <a:pt x="1148" y="766"/>
                </a:lnTo>
                <a:lnTo>
                  <a:pt x="1138" y="838"/>
                </a:lnTo>
                <a:lnTo>
                  <a:pt x="1132" y="874"/>
                </a:lnTo>
                <a:lnTo>
                  <a:pt x="1124" y="908"/>
                </a:lnTo>
                <a:lnTo>
                  <a:pt x="1114" y="942"/>
                </a:lnTo>
                <a:lnTo>
                  <a:pt x="1102" y="976"/>
                </a:lnTo>
                <a:lnTo>
                  <a:pt x="1090" y="1008"/>
                </a:lnTo>
                <a:lnTo>
                  <a:pt x="1076" y="1040"/>
                </a:lnTo>
                <a:lnTo>
                  <a:pt x="1062" y="1070"/>
                </a:lnTo>
                <a:lnTo>
                  <a:pt x="1044" y="1100"/>
                </a:lnTo>
                <a:lnTo>
                  <a:pt x="1026" y="1128"/>
                </a:lnTo>
                <a:lnTo>
                  <a:pt x="1006" y="1156"/>
                </a:lnTo>
                <a:lnTo>
                  <a:pt x="984" y="1180"/>
                </a:lnTo>
                <a:lnTo>
                  <a:pt x="960" y="1204"/>
                </a:lnTo>
                <a:lnTo>
                  <a:pt x="934" y="1226"/>
                </a:lnTo>
                <a:lnTo>
                  <a:pt x="906" y="1248"/>
                </a:lnTo>
                <a:lnTo>
                  <a:pt x="876" y="1266"/>
                </a:lnTo>
                <a:lnTo>
                  <a:pt x="844" y="1282"/>
                </a:lnTo>
                <a:lnTo>
                  <a:pt x="810" y="1298"/>
                </a:lnTo>
                <a:lnTo>
                  <a:pt x="774" y="1310"/>
                </a:lnTo>
                <a:lnTo>
                  <a:pt x="736" y="1320"/>
                </a:lnTo>
                <a:lnTo>
                  <a:pt x="694" y="1328"/>
                </a:lnTo>
                <a:lnTo>
                  <a:pt x="652" y="1334"/>
                </a:lnTo>
                <a:lnTo>
                  <a:pt x="606" y="1336"/>
                </a:lnTo>
                <a:lnTo>
                  <a:pt x="558" y="1338"/>
                </a:lnTo>
                <a:lnTo>
                  <a:pt x="506" y="1336"/>
                </a:lnTo>
                <a:lnTo>
                  <a:pt x="454" y="1330"/>
                </a:lnTo>
                <a:lnTo>
                  <a:pt x="396" y="1322"/>
                </a:lnTo>
                <a:lnTo>
                  <a:pt x="338" y="1310"/>
                </a:lnTo>
                <a:lnTo>
                  <a:pt x="276" y="1296"/>
                </a:lnTo>
                <a:lnTo>
                  <a:pt x="212" y="1280"/>
                </a:lnTo>
                <a:lnTo>
                  <a:pt x="144" y="1258"/>
                </a:lnTo>
                <a:lnTo>
                  <a:pt x="74" y="1234"/>
                </a:lnTo>
                <a:lnTo>
                  <a:pt x="0" y="1208"/>
                </a:lnTo>
                <a:lnTo>
                  <a:pt x="2" y="1672"/>
                </a:lnTo>
                <a:lnTo>
                  <a:pt x="66" y="1692"/>
                </a:lnTo>
                <a:lnTo>
                  <a:pt x="128" y="1712"/>
                </a:lnTo>
                <a:lnTo>
                  <a:pt x="190" y="1726"/>
                </a:lnTo>
                <a:lnTo>
                  <a:pt x="248" y="1738"/>
                </a:lnTo>
                <a:lnTo>
                  <a:pt x="306" y="1748"/>
                </a:lnTo>
                <a:lnTo>
                  <a:pt x="362" y="1756"/>
                </a:lnTo>
                <a:lnTo>
                  <a:pt x="416" y="1760"/>
                </a:lnTo>
                <a:lnTo>
                  <a:pt x="470" y="1764"/>
                </a:lnTo>
                <a:lnTo>
                  <a:pt x="520" y="1764"/>
                </a:lnTo>
                <a:lnTo>
                  <a:pt x="568" y="1764"/>
                </a:lnTo>
                <a:lnTo>
                  <a:pt x="614" y="1760"/>
                </a:lnTo>
                <a:lnTo>
                  <a:pt x="658" y="1758"/>
                </a:lnTo>
                <a:lnTo>
                  <a:pt x="700" y="1752"/>
                </a:lnTo>
                <a:lnTo>
                  <a:pt x="738" y="1746"/>
                </a:lnTo>
                <a:lnTo>
                  <a:pt x="810" y="1732"/>
                </a:lnTo>
                <a:lnTo>
                  <a:pt x="842" y="1722"/>
                </a:lnTo>
                <a:lnTo>
                  <a:pt x="880" y="1708"/>
                </a:lnTo>
                <a:lnTo>
                  <a:pt x="920" y="1688"/>
                </a:lnTo>
                <a:lnTo>
                  <a:pt x="962" y="1666"/>
                </a:lnTo>
                <a:lnTo>
                  <a:pt x="1004" y="1638"/>
                </a:lnTo>
                <a:lnTo>
                  <a:pt x="1044" y="1608"/>
                </a:lnTo>
                <a:lnTo>
                  <a:pt x="1082" y="1576"/>
                </a:lnTo>
                <a:lnTo>
                  <a:pt x="1098" y="1560"/>
                </a:lnTo>
                <a:lnTo>
                  <a:pt x="1112" y="1542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CFCFC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grpSp>
        <p:nvGrpSpPr>
          <p:cNvPr id="53" name="그룹 52"/>
          <p:cNvGrpSpPr/>
          <p:nvPr/>
        </p:nvGrpSpPr>
        <p:grpSpPr>
          <a:xfrm>
            <a:off x="3186701" y="4701394"/>
            <a:ext cx="5098485" cy="1794409"/>
            <a:chOff x="2864768" y="4869160"/>
            <a:chExt cx="5363743" cy="1794409"/>
          </a:xfrm>
        </p:grpSpPr>
        <p:sp>
          <p:nvSpPr>
            <p:cNvPr id="23" name="Rectangle 31"/>
            <p:cNvSpPr>
              <a:spLocks noChangeArrowheads="1"/>
            </p:cNvSpPr>
            <p:nvPr/>
          </p:nvSpPr>
          <p:spPr bwMode="auto">
            <a:xfrm>
              <a:off x="2864768" y="5321976"/>
              <a:ext cx="5297885" cy="1341593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2F2F2"/>
                </a:gs>
              </a:gsLst>
              <a:lin ang="0" scaled="1"/>
            </a:gradFill>
            <a:ln w="9525" algn="ctr">
              <a:solidFill>
                <a:srgbClr val="DDDDDD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C0C0C0"/>
              </a:outerShdw>
            </a:effec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4" name="Rectangle 32"/>
            <p:cNvSpPr>
              <a:spLocks noChangeArrowheads="1"/>
            </p:cNvSpPr>
            <p:nvPr/>
          </p:nvSpPr>
          <p:spPr bwMode="auto">
            <a:xfrm>
              <a:off x="2864768" y="4869160"/>
              <a:ext cx="5297885" cy="400623"/>
            </a:xfrm>
            <a:prstGeom prst="rect">
              <a:avLst/>
            </a:prstGeom>
            <a:gradFill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0" scaled="1"/>
            </a:gradFill>
            <a:ln>
              <a:noFill/>
            </a:ln>
            <a:effectLst>
              <a:outerShdw dist="35921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5" name="Rectangle 12"/>
            <p:cNvSpPr>
              <a:spLocks noChangeArrowheads="1"/>
            </p:cNvSpPr>
            <p:nvPr/>
          </p:nvSpPr>
          <p:spPr bwMode="auto">
            <a:xfrm>
              <a:off x="2980018" y="4871981"/>
              <a:ext cx="5086519" cy="354969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9pPr>
            </a:lstStyle>
            <a:p>
              <a:pPr algn="l" eaLnBrk="1" hangingPunct="1">
                <a:lnSpc>
                  <a:spcPct val="115000"/>
                </a:lnSpc>
              </a:pPr>
              <a:r>
                <a:rPr lang="ko-KR" altLang="en-US" sz="1700" dirty="0" smtClean="0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성전건축 감리 시 법적으로 필요한 면허</a:t>
              </a:r>
              <a:endParaRPr lang="ko-KR" altLang="en-US" sz="17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6" name="Rectangle 15"/>
            <p:cNvSpPr>
              <a:spLocks noChangeArrowheads="1"/>
            </p:cNvSpPr>
            <p:nvPr/>
          </p:nvSpPr>
          <p:spPr bwMode="auto">
            <a:xfrm>
              <a:off x="2899526" y="5283088"/>
              <a:ext cx="5328985" cy="1336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77800" indent="-1778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9pPr>
            </a:lstStyle>
            <a:p>
              <a:pPr algn="l" eaLnBrk="1" hangingPunct="1">
                <a:lnSpc>
                  <a:spcPct val="140000"/>
                </a:lnSpc>
                <a:buFontTx/>
                <a:buBlip>
                  <a:blip r:embed="rId3"/>
                </a:buBlip>
              </a:pPr>
              <a:r>
                <a:rPr lang="ko-KR" altLang="en-US" sz="1500" dirty="0" err="1" smtClean="0">
                  <a:latin typeface="HY헤드라인M" pitchFamily="18" charset="-127"/>
                  <a:ea typeface="HY헤드라인M" pitchFamily="18" charset="-127"/>
                </a:rPr>
                <a:t>감리업면허</a:t>
              </a:r>
              <a:endParaRPr lang="en-US" altLang="ko-KR" sz="1500" dirty="0" smtClean="0">
                <a:latin typeface="HY헤드라인M" pitchFamily="18" charset="-127"/>
                <a:ea typeface="HY헤드라인M" pitchFamily="18" charset="-127"/>
              </a:endParaRPr>
            </a:p>
            <a:p>
              <a:pPr algn="l" eaLnBrk="1" hangingPunct="1">
                <a:lnSpc>
                  <a:spcPct val="140000"/>
                </a:lnSpc>
                <a:buFontTx/>
                <a:buBlip>
                  <a:blip r:embed="rId3"/>
                </a:buBlip>
              </a:pPr>
              <a:r>
                <a:rPr lang="ko-KR" altLang="en-US" sz="1500" dirty="0" smtClean="0">
                  <a:latin typeface="HY헤드라인M" pitchFamily="18" charset="-127"/>
                  <a:ea typeface="HY헤드라인M" pitchFamily="18" charset="-127"/>
                </a:rPr>
                <a:t>전기공사 감리면허</a:t>
              </a:r>
              <a:endParaRPr lang="en-US" altLang="ko-KR" sz="1500" dirty="0" smtClean="0">
                <a:latin typeface="HY헤드라인M" pitchFamily="18" charset="-127"/>
                <a:ea typeface="HY헤드라인M" pitchFamily="18" charset="-127"/>
              </a:endParaRPr>
            </a:p>
            <a:p>
              <a:pPr algn="l" eaLnBrk="1" hangingPunct="1">
                <a:lnSpc>
                  <a:spcPct val="140000"/>
                </a:lnSpc>
                <a:buFontTx/>
                <a:buBlip>
                  <a:blip r:embed="rId3"/>
                </a:buBlip>
              </a:pPr>
              <a:r>
                <a:rPr lang="ko-KR" altLang="en-US" sz="1500" dirty="0" smtClean="0">
                  <a:latin typeface="HY헤드라인M" pitchFamily="18" charset="-127"/>
                  <a:ea typeface="HY헤드라인M" pitchFamily="18" charset="-127"/>
                </a:rPr>
                <a:t>소방공사 감리면허</a:t>
              </a:r>
              <a:endParaRPr lang="en-US" altLang="ko-KR" sz="1500" dirty="0" smtClean="0">
                <a:latin typeface="HY헤드라인M" pitchFamily="18" charset="-127"/>
                <a:ea typeface="HY헤드라인M" pitchFamily="18" charset="-127"/>
              </a:endParaRPr>
            </a:p>
            <a:p>
              <a:pPr algn="l" eaLnBrk="1" hangingPunct="1">
                <a:lnSpc>
                  <a:spcPct val="140000"/>
                </a:lnSpc>
                <a:buFontTx/>
                <a:buBlip>
                  <a:blip r:embed="rId3"/>
                </a:buBlip>
              </a:pPr>
              <a:r>
                <a:rPr lang="ko-KR" altLang="en-US" sz="1500" dirty="0" smtClean="0">
                  <a:latin typeface="HY헤드라인M" pitchFamily="18" charset="-127"/>
                  <a:ea typeface="HY헤드라인M" pitchFamily="18" charset="-127"/>
                </a:rPr>
                <a:t>통신공사 감리면허</a:t>
              </a:r>
              <a:endParaRPr lang="ko-KR" altLang="en-US" sz="1500" dirty="0"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58" name="슬라이드 번호 개체 틀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7102-3076-4430-8CB1-D511A92F2D22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38778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pic>
        <p:nvPicPr>
          <p:cNvPr id="56" name="Picture 15" descr="22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814344"/>
            <a:ext cx="9906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2513080" y="1348036"/>
            <a:ext cx="561662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5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유지관리비 절감방안</a:t>
            </a:r>
            <a:endParaRPr lang="ko-KR" altLang="en-US" sz="3500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80" name="Rectangle 70"/>
          <p:cNvSpPr>
            <a:spLocks noChangeArrowheads="1"/>
          </p:cNvSpPr>
          <p:nvPr/>
        </p:nvSpPr>
        <p:spPr bwMode="auto">
          <a:xfrm>
            <a:off x="2153040" y="2681937"/>
            <a:ext cx="3168352" cy="44319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Life Cycle Cost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분석</a:t>
            </a:r>
            <a:endParaRPr lang="en-US" altLang="ko-KR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1" name="Freeform 34"/>
          <p:cNvSpPr>
            <a:spLocks/>
          </p:cNvSpPr>
          <p:nvPr/>
        </p:nvSpPr>
        <p:spPr bwMode="auto">
          <a:xfrm>
            <a:off x="1561193" y="2657554"/>
            <a:ext cx="409736" cy="511549"/>
          </a:xfrm>
          <a:custGeom>
            <a:avLst/>
            <a:gdLst>
              <a:gd name="T0" fmla="*/ 0 w 363"/>
              <a:gd name="T1" fmla="*/ 0 h 454"/>
              <a:gd name="T2" fmla="*/ 300 w 363"/>
              <a:gd name="T3" fmla="*/ 38 h 454"/>
              <a:gd name="T4" fmla="*/ 300 w 363"/>
              <a:gd name="T5" fmla="*/ 374 h 454"/>
              <a:gd name="T6" fmla="*/ 0 w 363"/>
              <a:gd name="T7" fmla="*/ 336 h 454"/>
              <a:gd name="T8" fmla="*/ 0 w 363"/>
              <a:gd name="T9" fmla="*/ 0 h 4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3"/>
              <a:gd name="T16" fmla="*/ 0 h 454"/>
              <a:gd name="T17" fmla="*/ 363 w 363"/>
              <a:gd name="T18" fmla="*/ 454 h 4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3" h="454">
                <a:moveTo>
                  <a:pt x="0" y="0"/>
                </a:moveTo>
                <a:lnTo>
                  <a:pt x="363" y="46"/>
                </a:lnTo>
                <a:lnTo>
                  <a:pt x="363" y="454"/>
                </a:lnTo>
                <a:lnTo>
                  <a:pt x="0" y="408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66AD8"/>
              </a:gs>
              <a:gs pos="100000">
                <a:srgbClr val="4791E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82" name="Freeform 35"/>
          <p:cNvSpPr>
            <a:spLocks/>
          </p:cNvSpPr>
          <p:nvPr/>
        </p:nvSpPr>
        <p:spPr bwMode="auto">
          <a:xfrm>
            <a:off x="1355083" y="2657554"/>
            <a:ext cx="206110" cy="511549"/>
          </a:xfrm>
          <a:custGeom>
            <a:avLst/>
            <a:gdLst>
              <a:gd name="T0" fmla="*/ 151 w 183"/>
              <a:gd name="T1" fmla="*/ 0 h 454"/>
              <a:gd name="T2" fmla="*/ 151 w 183"/>
              <a:gd name="T3" fmla="*/ 336 h 454"/>
              <a:gd name="T4" fmla="*/ 2 w 183"/>
              <a:gd name="T5" fmla="*/ 374 h 454"/>
              <a:gd name="T6" fmla="*/ 0 w 183"/>
              <a:gd name="T7" fmla="*/ 62 h 454"/>
              <a:gd name="T8" fmla="*/ 151 w 183"/>
              <a:gd name="T9" fmla="*/ 0 h 4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3"/>
              <a:gd name="T16" fmla="*/ 0 h 454"/>
              <a:gd name="T17" fmla="*/ 183 w 183"/>
              <a:gd name="T18" fmla="*/ 454 h 4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3" h="454">
                <a:moveTo>
                  <a:pt x="183" y="0"/>
                </a:moveTo>
                <a:lnTo>
                  <a:pt x="183" y="408"/>
                </a:lnTo>
                <a:lnTo>
                  <a:pt x="2" y="454"/>
                </a:lnTo>
                <a:lnTo>
                  <a:pt x="0" y="75"/>
                </a:lnTo>
                <a:lnTo>
                  <a:pt x="183" y="0"/>
                </a:lnTo>
                <a:close/>
              </a:path>
            </a:pathLst>
          </a:custGeom>
          <a:gradFill rotWithShape="1">
            <a:gsLst>
              <a:gs pos="0">
                <a:srgbClr val="04468E"/>
              </a:gs>
              <a:gs pos="100000">
                <a:srgbClr val="032C5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83" name="Freeform 36"/>
          <p:cNvSpPr>
            <a:spLocks/>
          </p:cNvSpPr>
          <p:nvPr/>
        </p:nvSpPr>
        <p:spPr bwMode="auto">
          <a:xfrm>
            <a:off x="1357566" y="3114472"/>
            <a:ext cx="613363" cy="101813"/>
          </a:xfrm>
          <a:custGeom>
            <a:avLst/>
            <a:gdLst>
              <a:gd name="T0" fmla="*/ 0 w 646"/>
              <a:gd name="T1" fmla="*/ 31 h 107"/>
              <a:gd name="T2" fmla="*/ 125 w 646"/>
              <a:gd name="T3" fmla="*/ 0 h 107"/>
              <a:gd name="T4" fmla="*/ 378 w 646"/>
              <a:gd name="T5" fmla="*/ 31 h 107"/>
              <a:gd name="T6" fmla="*/ 282 w 646"/>
              <a:gd name="T7" fmla="*/ 63 h 107"/>
              <a:gd name="T8" fmla="*/ 0 w 646"/>
              <a:gd name="T9" fmla="*/ 31 h 1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46"/>
              <a:gd name="T16" fmla="*/ 0 h 107"/>
              <a:gd name="T17" fmla="*/ 646 w 646"/>
              <a:gd name="T18" fmla="*/ 107 h 1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46" h="107">
                <a:moveTo>
                  <a:pt x="0" y="53"/>
                </a:moveTo>
                <a:lnTo>
                  <a:pt x="214" y="0"/>
                </a:lnTo>
                <a:lnTo>
                  <a:pt x="646" y="54"/>
                </a:lnTo>
                <a:lnTo>
                  <a:pt x="483" y="107"/>
                </a:lnTo>
                <a:lnTo>
                  <a:pt x="0" y="53"/>
                </a:lnTo>
                <a:close/>
              </a:path>
            </a:pathLst>
          </a:custGeom>
          <a:gradFill rotWithShape="1">
            <a:gsLst>
              <a:gs pos="0">
                <a:srgbClr val="066AD8"/>
              </a:gs>
              <a:gs pos="100000">
                <a:srgbClr val="4791E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84" name="Rectangle 42"/>
          <p:cNvSpPr>
            <a:spLocks noChangeArrowheads="1"/>
          </p:cNvSpPr>
          <p:nvPr/>
        </p:nvSpPr>
        <p:spPr bwMode="auto">
          <a:xfrm>
            <a:off x="1570293" y="2723924"/>
            <a:ext cx="319098" cy="36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algn="l" eaLnBrk="1" hangingPunct="1"/>
            <a:r>
              <a:rPr kumimoji="0" lang="en-US" altLang="ko-KR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1</a:t>
            </a:r>
          </a:p>
        </p:txBody>
      </p:sp>
      <p:sp>
        <p:nvSpPr>
          <p:cNvPr id="75" name="Rectangle 71"/>
          <p:cNvSpPr>
            <a:spLocks noChangeArrowheads="1"/>
          </p:cNvSpPr>
          <p:nvPr/>
        </p:nvSpPr>
        <p:spPr bwMode="auto">
          <a:xfrm>
            <a:off x="2153040" y="3429000"/>
            <a:ext cx="3168352" cy="50783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건축설계 시 검토사항</a:t>
            </a:r>
            <a:endParaRPr lang="en-US" altLang="ko-KR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6" name="Freeform 37"/>
          <p:cNvSpPr>
            <a:spLocks/>
          </p:cNvSpPr>
          <p:nvPr/>
        </p:nvSpPr>
        <p:spPr bwMode="auto">
          <a:xfrm>
            <a:off x="1352600" y="3503488"/>
            <a:ext cx="413461" cy="461884"/>
          </a:xfrm>
          <a:custGeom>
            <a:avLst/>
            <a:gdLst>
              <a:gd name="T0" fmla="*/ 0 w 367"/>
              <a:gd name="T1" fmla="*/ 0 h 410"/>
              <a:gd name="T2" fmla="*/ 302 w 367"/>
              <a:gd name="T3" fmla="*/ 2 h 410"/>
              <a:gd name="T4" fmla="*/ 302 w 367"/>
              <a:gd name="T5" fmla="*/ 338 h 410"/>
              <a:gd name="T6" fmla="*/ 4 w 367"/>
              <a:gd name="T7" fmla="*/ 338 h 410"/>
              <a:gd name="T8" fmla="*/ 0 w 367"/>
              <a:gd name="T9" fmla="*/ 0 h 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7"/>
              <a:gd name="T16" fmla="*/ 0 h 410"/>
              <a:gd name="T17" fmla="*/ 367 w 367"/>
              <a:gd name="T18" fmla="*/ 410 h 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7" h="410">
                <a:moveTo>
                  <a:pt x="0" y="0"/>
                </a:moveTo>
                <a:lnTo>
                  <a:pt x="367" y="2"/>
                </a:lnTo>
                <a:lnTo>
                  <a:pt x="367" y="410"/>
                </a:lnTo>
                <a:lnTo>
                  <a:pt x="4" y="41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21A5FF"/>
              </a:gs>
              <a:gs pos="100000">
                <a:srgbClr val="5BBD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7" name="Freeform 38"/>
          <p:cNvSpPr>
            <a:spLocks/>
          </p:cNvSpPr>
          <p:nvPr/>
        </p:nvSpPr>
        <p:spPr bwMode="auto">
          <a:xfrm>
            <a:off x="1766061" y="3504730"/>
            <a:ext cx="201143" cy="460642"/>
          </a:xfrm>
          <a:custGeom>
            <a:avLst/>
            <a:gdLst>
              <a:gd name="T0" fmla="*/ 0 w 179"/>
              <a:gd name="T1" fmla="*/ 0 h 408"/>
              <a:gd name="T2" fmla="*/ 144 w 179"/>
              <a:gd name="T3" fmla="*/ 5 h 408"/>
              <a:gd name="T4" fmla="*/ 147 w 179"/>
              <a:gd name="T5" fmla="*/ 316 h 408"/>
              <a:gd name="T6" fmla="*/ 0 w 179"/>
              <a:gd name="T7" fmla="*/ 337 h 408"/>
              <a:gd name="T8" fmla="*/ 0 w 179"/>
              <a:gd name="T9" fmla="*/ 0 h 4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9"/>
              <a:gd name="T16" fmla="*/ 0 h 408"/>
              <a:gd name="T17" fmla="*/ 179 w 179"/>
              <a:gd name="T18" fmla="*/ 408 h 4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9" h="408">
                <a:moveTo>
                  <a:pt x="0" y="0"/>
                </a:moveTo>
                <a:lnTo>
                  <a:pt x="176" y="7"/>
                </a:lnTo>
                <a:lnTo>
                  <a:pt x="179" y="382"/>
                </a:lnTo>
                <a:lnTo>
                  <a:pt x="0" y="408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72C0"/>
              </a:gs>
              <a:gs pos="100000">
                <a:srgbClr val="005C9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8" name="Text Box 45"/>
          <p:cNvSpPr txBox="1">
            <a:spLocks noChangeArrowheads="1"/>
          </p:cNvSpPr>
          <p:nvPr/>
        </p:nvSpPr>
        <p:spPr bwMode="auto">
          <a:xfrm>
            <a:off x="1408577" y="3537855"/>
            <a:ext cx="319098" cy="36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eaLnBrk="1" hangingPunct="1"/>
            <a:r>
              <a:rPr kumimoji="0" lang="ko-KR" altLang="en-US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2</a:t>
            </a:r>
            <a:endParaRPr kumimoji="0" lang="ko-KR" altLang="ko-KR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9" name="Rectangle 72"/>
          <p:cNvSpPr>
            <a:spLocks noChangeArrowheads="1"/>
          </p:cNvSpPr>
          <p:nvPr/>
        </p:nvSpPr>
        <p:spPr bwMode="auto">
          <a:xfrm>
            <a:off x="2153040" y="4264521"/>
            <a:ext cx="3168352" cy="44319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냉난방 시스템 장단점 비교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0" name="Freeform 45"/>
          <p:cNvSpPr>
            <a:spLocks/>
          </p:cNvSpPr>
          <p:nvPr/>
        </p:nvSpPr>
        <p:spPr bwMode="auto">
          <a:xfrm>
            <a:off x="1562434" y="4238421"/>
            <a:ext cx="409736" cy="511549"/>
          </a:xfrm>
          <a:custGeom>
            <a:avLst/>
            <a:gdLst>
              <a:gd name="T0" fmla="*/ 0 w 363"/>
              <a:gd name="T1" fmla="*/ 0 h 454"/>
              <a:gd name="T2" fmla="*/ 300 w 363"/>
              <a:gd name="T3" fmla="*/ 38 h 454"/>
              <a:gd name="T4" fmla="*/ 300 w 363"/>
              <a:gd name="T5" fmla="*/ 374 h 454"/>
              <a:gd name="T6" fmla="*/ 0 w 363"/>
              <a:gd name="T7" fmla="*/ 336 h 454"/>
              <a:gd name="T8" fmla="*/ 0 w 363"/>
              <a:gd name="T9" fmla="*/ 0 h 4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3"/>
              <a:gd name="T16" fmla="*/ 0 h 454"/>
              <a:gd name="T17" fmla="*/ 363 w 363"/>
              <a:gd name="T18" fmla="*/ 454 h 4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3" h="454">
                <a:moveTo>
                  <a:pt x="0" y="0"/>
                </a:moveTo>
                <a:lnTo>
                  <a:pt x="363" y="46"/>
                </a:lnTo>
                <a:lnTo>
                  <a:pt x="363" y="454"/>
                </a:lnTo>
                <a:lnTo>
                  <a:pt x="0" y="408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66AD8"/>
              </a:gs>
              <a:gs pos="100000">
                <a:srgbClr val="4791E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1" name="Freeform 46"/>
          <p:cNvSpPr>
            <a:spLocks/>
          </p:cNvSpPr>
          <p:nvPr/>
        </p:nvSpPr>
        <p:spPr bwMode="auto">
          <a:xfrm>
            <a:off x="1357566" y="4238421"/>
            <a:ext cx="204868" cy="511549"/>
          </a:xfrm>
          <a:custGeom>
            <a:avLst/>
            <a:gdLst>
              <a:gd name="T0" fmla="*/ 149 w 183"/>
              <a:gd name="T1" fmla="*/ 0 h 454"/>
              <a:gd name="T2" fmla="*/ 149 w 183"/>
              <a:gd name="T3" fmla="*/ 336 h 454"/>
              <a:gd name="T4" fmla="*/ 2 w 183"/>
              <a:gd name="T5" fmla="*/ 374 h 454"/>
              <a:gd name="T6" fmla="*/ 0 w 183"/>
              <a:gd name="T7" fmla="*/ 62 h 454"/>
              <a:gd name="T8" fmla="*/ 149 w 183"/>
              <a:gd name="T9" fmla="*/ 0 h 4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3"/>
              <a:gd name="T16" fmla="*/ 0 h 454"/>
              <a:gd name="T17" fmla="*/ 183 w 183"/>
              <a:gd name="T18" fmla="*/ 454 h 4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3" h="454">
                <a:moveTo>
                  <a:pt x="183" y="0"/>
                </a:moveTo>
                <a:lnTo>
                  <a:pt x="183" y="408"/>
                </a:lnTo>
                <a:lnTo>
                  <a:pt x="2" y="454"/>
                </a:lnTo>
                <a:lnTo>
                  <a:pt x="0" y="75"/>
                </a:lnTo>
                <a:lnTo>
                  <a:pt x="183" y="0"/>
                </a:lnTo>
                <a:close/>
              </a:path>
            </a:pathLst>
          </a:custGeom>
          <a:gradFill rotWithShape="1">
            <a:gsLst>
              <a:gs pos="0">
                <a:srgbClr val="04468E"/>
              </a:gs>
              <a:gs pos="100000">
                <a:srgbClr val="032C5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2" name="Freeform 47"/>
          <p:cNvSpPr>
            <a:spLocks/>
          </p:cNvSpPr>
          <p:nvPr/>
        </p:nvSpPr>
        <p:spPr bwMode="auto">
          <a:xfrm>
            <a:off x="1360049" y="4696580"/>
            <a:ext cx="612121" cy="100572"/>
          </a:xfrm>
          <a:custGeom>
            <a:avLst/>
            <a:gdLst>
              <a:gd name="T0" fmla="*/ 0 w 646"/>
              <a:gd name="T1" fmla="*/ 30 h 107"/>
              <a:gd name="T2" fmla="*/ 124 w 646"/>
              <a:gd name="T3" fmla="*/ 0 h 107"/>
              <a:gd name="T4" fmla="*/ 376 w 646"/>
              <a:gd name="T5" fmla="*/ 31 h 107"/>
              <a:gd name="T6" fmla="*/ 282 w 646"/>
              <a:gd name="T7" fmla="*/ 61 h 107"/>
              <a:gd name="T8" fmla="*/ 0 w 646"/>
              <a:gd name="T9" fmla="*/ 30 h 1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46"/>
              <a:gd name="T16" fmla="*/ 0 h 107"/>
              <a:gd name="T17" fmla="*/ 646 w 646"/>
              <a:gd name="T18" fmla="*/ 107 h 1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46" h="107">
                <a:moveTo>
                  <a:pt x="0" y="53"/>
                </a:moveTo>
                <a:lnTo>
                  <a:pt x="214" y="0"/>
                </a:lnTo>
                <a:lnTo>
                  <a:pt x="646" y="54"/>
                </a:lnTo>
                <a:lnTo>
                  <a:pt x="483" y="107"/>
                </a:lnTo>
                <a:lnTo>
                  <a:pt x="0" y="53"/>
                </a:lnTo>
                <a:close/>
              </a:path>
            </a:pathLst>
          </a:custGeom>
          <a:gradFill rotWithShape="1">
            <a:gsLst>
              <a:gs pos="0">
                <a:srgbClr val="066AD8"/>
              </a:gs>
              <a:gs pos="100000">
                <a:srgbClr val="4791E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3" name="Rectangle 50"/>
          <p:cNvSpPr>
            <a:spLocks noChangeArrowheads="1"/>
          </p:cNvSpPr>
          <p:nvPr/>
        </p:nvSpPr>
        <p:spPr bwMode="auto">
          <a:xfrm>
            <a:off x="1608357" y="4298884"/>
            <a:ext cx="319098" cy="36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algn="l" eaLnBrk="1" hangingPunct="1"/>
            <a:r>
              <a:rPr kumimoji="0" lang="en-US" altLang="ko-KR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3</a:t>
            </a:r>
          </a:p>
        </p:txBody>
      </p:sp>
      <p:pic>
        <p:nvPicPr>
          <p:cNvPr id="85" name="Picture 147" descr="Untitled-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884" y="5137365"/>
            <a:ext cx="650881" cy="158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7102-3076-4430-8CB1-D511A92F2D22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91517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그림 110" descr="백그라운드1.png"/>
          <p:cNvPicPr>
            <a:picLocks noChangeAspect="1"/>
          </p:cNvPicPr>
          <p:nvPr/>
        </p:nvPicPr>
        <p:blipFill>
          <a:blip r:embed="rId3" cstate="print">
            <a:lum bright="10000"/>
          </a:blip>
          <a:srcRect t="34325"/>
          <a:stretch>
            <a:fillRect/>
          </a:stretch>
        </p:blipFill>
        <p:spPr>
          <a:xfrm>
            <a:off x="-624" y="3972940"/>
            <a:ext cx="9906624" cy="2885060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8439150" y="376089"/>
            <a:ext cx="1466850" cy="360040"/>
            <a:chOff x="8439150" y="298748"/>
            <a:chExt cx="1466850" cy="360040"/>
          </a:xfrm>
        </p:grpSpPr>
        <p:grpSp>
          <p:nvGrpSpPr>
            <p:cNvPr id="3" name="그룹 2"/>
            <p:cNvGrpSpPr/>
            <p:nvPr/>
          </p:nvGrpSpPr>
          <p:grpSpPr>
            <a:xfrm>
              <a:off x="8439150" y="323850"/>
              <a:ext cx="1466850" cy="333375"/>
              <a:chOff x="8121352" y="239440"/>
              <a:chExt cx="1784648" cy="432048"/>
            </a:xfrm>
          </p:grpSpPr>
          <p:sp>
            <p:nvSpPr>
              <p:cNvPr id="5" name="모서리가 둥근 직사각형 4"/>
              <p:cNvSpPr/>
              <p:nvPr/>
            </p:nvSpPr>
            <p:spPr>
              <a:xfrm>
                <a:off x="8121352" y="239440"/>
                <a:ext cx="288032" cy="432048"/>
              </a:xfrm>
              <a:prstGeom prst="roundRect">
                <a:avLst>
                  <a:gd name="adj" fmla="val 2328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" name="모서리가 둥근 직사각형 5"/>
              <p:cNvSpPr/>
              <p:nvPr/>
            </p:nvSpPr>
            <p:spPr>
              <a:xfrm>
                <a:off x="8337376" y="239440"/>
                <a:ext cx="1568624" cy="432048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" name="직사각형 3"/>
            <p:cNvSpPr/>
            <p:nvPr/>
          </p:nvSpPr>
          <p:spPr>
            <a:xfrm>
              <a:off x="8557520" y="298748"/>
              <a:ext cx="1276472" cy="360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r"/>
              <a:r>
                <a:rPr lang="ko-KR" altLang="en-US" sz="1200" dirty="0" smtClean="0"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성전건축 유의사항</a:t>
              </a:r>
              <a:endParaRPr lang="ko-KR" altLang="en-US" sz="12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7" name="직사각형 6"/>
          <p:cNvSpPr/>
          <p:nvPr/>
        </p:nvSpPr>
        <p:spPr>
          <a:xfrm>
            <a:off x="647378" y="1115219"/>
            <a:ext cx="417646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altLang="ko-KR" sz="2000" b="1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1. Life Cycle Cost </a:t>
            </a:r>
            <a:r>
              <a:rPr lang="ko-KR" altLang="en-US" sz="2000" b="1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분석</a:t>
            </a:r>
            <a:endParaRPr lang="ko-KR" altLang="en-US" sz="2000" b="1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47378" y="221171"/>
            <a:ext cx="624983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ko-KR" altLang="en-US" sz="2800" b="1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유지관리비 절감방안</a:t>
            </a:r>
            <a:endParaRPr lang="ko-KR" altLang="en-US" sz="2800" b="1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9" name="Rectangle 33"/>
          <p:cNvSpPr>
            <a:spLocks noChangeArrowheads="1"/>
          </p:cNvSpPr>
          <p:nvPr/>
        </p:nvSpPr>
        <p:spPr bwMode="auto">
          <a:xfrm>
            <a:off x="467140" y="1556792"/>
            <a:ext cx="9022363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ko-KR" altLang="en-US" sz="150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건축물의 </a:t>
            </a:r>
            <a:r>
              <a:rPr lang="ko-KR" altLang="en-US" sz="1500" dirty="0" err="1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전생애</a:t>
            </a:r>
            <a:r>
              <a:rPr lang="ko-KR" altLang="en-US" sz="150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비용</a:t>
            </a:r>
            <a:r>
              <a:rPr lang="en-US" altLang="ko-KR" sz="150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(Life Cycle Cost) </a:t>
            </a:r>
            <a:r>
              <a:rPr lang="ko-KR" altLang="en-US" sz="150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에서 유지관리 비용이 차지하는 비중은 </a:t>
            </a:r>
            <a:r>
              <a:rPr lang="en-US" altLang="ko-KR" sz="150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73.2%</a:t>
            </a:r>
            <a:r>
              <a:rPr lang="ko-KR" altLang="en-US" sz="150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에 달하며</a:t>
            </a:r>
            <a:r>
              <a:rPr lang="en-US" altLang="ko-KR" sz="150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50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건물의 유지관리  비용을 최소화 하고</a:t>
            </a:r>
            <a:r>
              <a:rPr lang="en-US" altLang="ko-KR" sz="150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50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건물수명과 가치를 극대화하기 위해서는 </a:t>
            </a:r>
            <a:r>
              <a:rPr lang="ko-KR" altLang="en-US" sz="1500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건축하기 전에 </a:t>
            </a:r>
            <a:r>
              <a:rPr lang="ko-KR" altLang="en-US" sz="150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기획</a:t>
            </a:r>
            <a:r>
              <a:rPr lang="en-US" altLang="ko-KR" sz="150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50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최적화 </a:t>
            </a:r>
            <a:endParaRPr lang="en-US" altLang="ko-KR" sz="1500" dirty="0" smtClean="0">
              <a:solidFill>
                <a:srgbClr val="00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hangingPunct="1">
              <a:lnSpc>
                <a:spcPct val="150000"/>
              </a:lnSpc>
            </a:pPr>
            <a:r>
              <a:rPr lang="ko-KR" altLang="en-US" sz="1500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설계</a:t>
            </a:r>
            <a:r>
              <a:rPr lang="en-US" altLang="ko-KR" sz="150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50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유지관리 비용분석 등을 전문적인 업체로부터 효율적인 관리가 되어야 건축물의 </a:t>
            </a:r>
            <a:r>
              <a:rPr lang="ko-KR" altLang="en-US" sz="1500" dirty="0" err="1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전생애</a:t>
            </a:r>
            <a:r>
              <a:rPr lang="ko-KR" altLang="en-US" sz="150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500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비용을</a:t>
            </a:r>
            <a:endParaRPr lang="en-US" altLang="ko-KR" sz="1500" dirty="0" smtClean="0">
              <a:solidFill>
                <a:srgbClr val="00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hangingPunct="1">
              <a:lnSpc>
                <a:spcPct val="150000"/>
              </a:lnSpc>
            </a:pPr>
            <a:r>
              <a:rPr lang="ko-KR" altLang="en-US" sz="1500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절감할 </a:t>
            </a:r>
            <a:r>
              <a:rPr lang="ko-KR" altLang="en-US" sz="150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수 있다</a:t>
            </a:r>
            <a:r>
              <a:rPr lang="en-US" altLang="ko-KR" sz="150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lang="ko-KR" altLang="en-US" sz="1500" dirty="0">
              <a:solidFill>
                <a:srgbClr val="00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776536" y="3212976"/>
            <a:ext cx="8374586" cy="1405508"/>
            <a:chOff x="776536" y="3555293"/>
            <a:chExt cx="8374586" cy="1601899"/>
          </a:xfrm>
        </p:grpSpPr>
        <p:sp>
          <p:nvSpPr>
            <p:cNvPr id="50" name="Freeform 16"/>
            <p:cNvSpPr>
              <a:spLocks/>
            </p:cNvSpPr>
            <p:nvPr/>
          </p:nvSpPr>
          <p:spPr bwMode="auto">
            <a:xfrm flipV="1">
              <a:off x="791350" y="4935146"/>
              <a:ext cx="2033273" cy="220284"/>
            </a:xfrm>
            <a:custGeom>
              <a:avLst/>
              <a:gdLst>
                <a:gd name="T0" fmla="*/ 0 w 942"/>
                <a:gd name="T1" fmla="*/ 0 h 255"/>
                <a:gd name="T2" fmla="*/ 1339 w 942"/>
                <a:gd name="T3" fmla="*/ 0 h 255"/>
                <a:gd name="T4" fmla="*/ 1739 w 942"/>
                <a:gd name="T5" fmla="*/ 15 h 255"/>
                <a:gd name="T6" fmla="*/ 0 w 942"/>
                <a:gd name="T7" fmla="*/ 15 h 255"/>
                <a:gd name="T8" fmla="*/ 0 w 942"/>
                <a:gd name="T9" fmla="*/ 0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2"/>
                <a:gd name="T16" fmla="*/ 0 h 255"/>
                <a:gd name="T17" fmla="*/ 942 w 942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2" h="255">
                  <a:moveTo>
                    <a:pt x="0" y="0"/>
                  </a:moveTo>
                  <a:lnTo>
                    <a:pt x="726" y="3"/>
                  </a:lnTo>
                  <a:lnTo>
                    <a:pt x="942" y="255"/>
                  </a:lnTo>
                  <a:lnTo>
                    <a:pt x="0" y="252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60001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endParaRPr lang="ko-KR" altLang="en-US"/>
            </a:p>
          </p:txBody>
        </p:sp>
        <p:sp>
          <p:nvSpPr>
            <p:cNvPr id="51" name="AutoShape 20"/>
            <p:cNvSpPr>
              <a:spLocks noChangeArrowheads="1"/>
            </p:cNvSpPr>
            <p:nvPr/>
          </p:nvSpPr>
          <p:spPr bwMode="auto">
            <a:xfrm>
              <a:off x="795054" y="3692750"/>
              <a:ext cx="2031421" cy="1457394"/>
            </a:xfrm>
            <a:prstGeom prst="homePlate">
              <a:avLst>
                <a:gd name="adj" fmla="val 30730"/>
              </a:avLst>
            </a:prstGeom>
            <a:gradFill rotWithShape="1">
              <a:gsLst>
                <a:gs pos="0">
                  <a:srgbClr val="19A2FF"/>
                </a:gs>
                <a:gs pos="100000">
                  <a:srgbClr val="0070BC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9pPr>
            </a:lstStyle>
            <a:p>
              <a:pPr algn="l" eaLnBrk="1" hangingPunct="1"/>
              <a:endParaRPr lang="ko-KR" altLang="en-US">
                <a:latin typeface="HY헤드라인M" pitchFamily="18" charset="-127"/>
                <a:ea typeface="HY헤드라인M" pitchFamily="18" charset="-127"/>
              </a:endParaRPr>
            </a:p>
          </p:txBody>
        </p:sp>
        <p:grpSp>
          <p:nvGrpSpPr>
            <p:cNvPr id="54" name="Group 25"/>
            <p:cNvGrpSpPr>
              <a:grpSpLocks/>
            </p:cNvGrpSpPr>
            <p:nvPr/>
          </p:nvGrpSpPr>
          <p:grpSpPr bwMode="auto">
            <a:xfrm>
              <a:off x="776536" y="3555293"/>
              <a:ext cx="2146233" cy="874083"/>
              <a:chOff x="611" y="2250"/>
              <a:chExt cx="994" cy="426"/>
            </a:xfrm>
          </p:grpSpPr>
          <p:sp>
            <p:nvSpPr>
              <p:cNvPr id="85" name="Freeform 26"/>
              <p:cNvSpPr>
                <a:spLocks/>
              </p:cNvSpPr>
              <p:nvPr/>
            </p:nvSpPr>
            <p:spPr bwMode="auto">
              <a:xfrm>
                <a:off x="611" y="2251"/>
                <a:ext cx="772" cy="67"/>
              </a:xfrm>
              <a:custGeom>
                <a:avLst/>
                <a:gdLst>
                  <a:gd name="T0" fmla="*/ 0 w 772"/>
                  <a:gd name="T1" fmla="*/ 67 h 67"/>
                  <a:gd name="T2" fmla="*/ 92 w 772"/>
                  <a:gd name="T3" fmla="*/ 0 h 67"/>
                  <a:gd name="T4" fmla="*/ 772 w 772"/>
                  <a:gd name="T5" fmla="*/ 0 h 67"/>
                  <a:gd name="T6" fmla="*/ 723 w 772"/>
                  <a:gd name="T7" fmla="*/ 67 h 67"/>
                  <a:gd name="T8" fmla="*/ 0 w 772"/>
                  <a:gd name="T9" fmla="*/ 67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2"/>
                  <a:gd name="T16" fmla="*/ 0 h 67"/>
                  <a:gd name="T17" fmla="*/ 772 w 772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2" h="67">
                    <a:moveTo>
                      <a:pt x="0" y="67"/>
                    </a:moveTo>
                    <a:lnTo>
                      <a:pt x="92" y="0"/>
                    </a:lnTo>
                    <a:lnTo>
                      <a:pt x="772" y="0"/>
                    </a:lnTo>
                    <a:lnTo>
                      <a:pt x="723" y="67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277B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6" name="Freeform 27"/>
              <p:cNvSpPr>
                <a:spLocks/>
              </p:cNvSpPr>
              <p:nvPr/>
            </p:nvSpPr>
            <p:spPr bwMode="auto">
              <a:xfrm>
                <a:off x="1334" y="2250"/>
                <a:ext cx="271" cy="426"/>
              </a:xfrm>
              <a:custGeom>
                <a:avLst/>
                <a:gdLst>
                  <a:gd name="T0" fmla="*/ 0 w 271"/>
                  <a:gd name="T1" fmla="*/ 62 h 426"/>
                  <a:gd name="T2" fmla="*/ 49 w 271"/>
                  <a:gd name="T3" fmla="*/ 0 h 426"/>
                  <a:gd name="T4" fmla="*/ 271 w 271"/>
                  <a:gd name="T5" fmla="*/ 372 h 426"/>
                  <a:gd name="T6" fmla="*/ 223 w 271"/>
                  <a:gd name="T7" fmla="*/ 426 h 426"/>
                  <a:gd name="T8" fmla="*/ 0 w 271"/>
                  <a:gd name="T9" fmla="*/ 62 h 4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1"/>
                  <a:gd name="T16" fmla="*/ 0 h 426"/>
                  <a:gd name="T17" fmla="*/ 271 w 271"/>
                  <a:gd name="T18" fmla="*/ 426 h 4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1" h="426">
                    <a:moveTo>
                      <a:pt x="0" y="62"/>
                    </a:moveTo>
                    <a:lnTo>
                      <a:pt x="49" y="0"/>
                    </a:lnTo>
                    <a:lnTo>
                      <a:pt x="271" y="372"/>
                    </a:lnTo>
                    <a:lnTo>
                      <a:pt x="223" y="42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277B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55" name="Text Box 42"/>
            <p:cNvSpPr txBox="1">
              <a:spLocks noChangeArrowheads="1"/>
            </p:cNvSpPr>
            <p:nvPr/>
          </p:nvSpPr>
          <p:spPr bwMode="auto">
            <a:xfrm>
              <a:off x="1268984" y="3979774"/>
              <a:ext cx="947712" cy="825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9pPr>
            </a:lstStyle>
            <a:p>
              <a:pPr algn="ctr" eaLnBrk="1" hangingPunct="1">
                <a:lnSpc>
                  <a:spcPct val="130000"/>
                </a:lnSpc>
              </a:pPr>
              <a:r>
                <a:rPr lang="ko-KR" altLang="en-US" sz="1700" dirty="0" smtClean="0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기 획</a:t>
              </a:r>
              <a:r>
                <a:rPr lang="en-US" altLang="ko-KR" sz="1700" dirty="0" smtClean="0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/</a:t>
              </a:r>
              <a:endParaRPr lang="en-US" altLang="ko-KR" sz="17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endParaRPr>
            </a:p>
            <a:p>
              <a:pPr algn="ctr" eaLnBrk="1" hangingPunct="1">
                <a:lnSpc>
                  <a:spcPct val="130000"/>
                </a:lnSpc>
              </a:pPr>
              <a:r>
                <a:rPr lang="ko-KR" altLang="en-US" sz="1700" dirty="0" smtClean="0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설 계</a:t>
              </a:r>
              <a:endParaRPr lang="ko-KR" altLang="en-US" sz="17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56" name="AutoShape 19"/>
            <p:cNvSpPr>
              <a:spLocks noChangeArrowheads="1"/>
            </p:cNvSpPr>
            <p:nvPr/>
          </p:nvSpPr>
          <p:spPr bwMode="auto">
            <a:xfrm flipH="1" flipV="1">
              <a:off x="7041927" y="4921048"/>
              <a:ext cx="2022162" cy="229095"/>
            </a:xfrm>
            <a:prstGeom prst="parallelogram">
              <a:avLst>
                <a:gd name="adj" fmla="val 210000"/>
              </a:avLst>
            </a:prstGeom>
            <a:gradFill rotWithShape="1">
              <a:gsLst>
                <a:gs pos="0">
                  <a:schemeClr val="bg2">
                    <a:alpha val="60001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9pPr>
            </a:lstStyle>
            <a:p>
              <a:pPr algn="l" eaLnBrk="1" hangingPunct="1"/>
              <a:endParaRPr lang="ko-KR" altLang="en-US"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57" name="AutoShape 24"/>
            <p:cNvSpPr>
              <a:spLocks noChangeArrowheads="1"/>
            </p:cNvSpPr>
            <p:nvPr/>
          </p:nvSpPr>
          <p:spPr bwMode="auto">
            <a:xfrm>
              <a:off x="7028964" y="3692750"/>
              <a:ext cx="2031421" cy="1457394"/>
            </a:xfrm>
            <a:prstGeom prst="chevron">
              <a:avLst>
                <a:gd name="adj" fmla="val 33162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9pPr>
            </a:lstStyle>
            <a:p>
              <a:pPr algn="l" eaLnBrk="1" hangingPunct="1"/>
              <a:endParaRPr lang="ko-KR" altLang="en-US">
                <a:latin typeface="HY헤드라인M" pitchFamily="18" charset="-127"/>
                <a:ea typeface="HY헤드라인M" pitchFamily="18" charset="-127"/>
              </a:endParaRPr>
            </a:p>
          </p:txBody>
        </p:sp>
        <p:grpSp>
          <p:nvGrpSpPr>
            <p:cNvPr id="58" name="Group 34"/>
            <p:cNvGrpSpPr>
              <a:grpSpLocks/>
            </p:cNvGrpSpPr>
            <p:nvPr/>
          </p:nvGrpSpPr>
          <p:grpSpPr bwMode="auto">
            <a:xfrm>
              <a:off x="7010446" y="3555293"/>
              <a:ext cx="2140676" cy="872322"/>
              <a:chOff x="1459" y="2253"/>
              <a:chExt cx="992" cy="425"/>
            </a:xfrm>
          </p:grpSpPr>
          <p:sp>
            <p:nvSpPr>
              <p:cNvPr id="83" name="Freeform 35"/>
              <p:cNvSpPr>
                <a:spLocks/>
              </p:cNvSpPr>
              <p:nvPr/>
            </p:nvSpPr>
            <p:spPr bwMode="auto">
              <a:xfrm>
                <a:off x="1459" y="2253"/>
                <a:ext cx="772" cy="67"/>
              </a:xfrm>
              <a:custGeom>
                <a:avLst/>
                <a:gdLst>
                  <a:gd name="T0" fmla="*/ 0 w 772"/>
                  <a:gd name="T1" fmla="*/ 67 h 67"/>
                  <a:gd name="T2" fmla="*/ 92 w 772"/>
                  <a:gd name="T3" fmla="*/ 0 h 67"/>
                  <a:gd name="T4" fmla="*/ 772 w 772"/>
                  <a:gd name="T5" fmla="*/ 0 h 67"/>
                  <a:gd name="T6" fmla="*/ 723 w 772"/>
                  <a:gd name="T7" fmla="*/ 67 h 67"/>
                  <a:gd name="T8" fmla="*/ 0 w 772"/>
                  <a:gd name="T9" fmla="*/ 67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2"/>
                  <a:gd name="T16" fmla="*/ 0 h 67"/>
                  <a:gd name="T17" fmla="*/ 772 w 772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2" h="67">
                    <a:moveTo>
                      <a:pt x="0" y="67"/>
                    </a:moveTo>
                    <a:lnTo>
                      <a:pt x="92" y="0"/>
                    </a:lnTo>
                    <a:lnTo>
                      <a:pt x="772" y="0"/>
                    </a:lnTo>
                    <a:lnTo>
                      <a:pt x="723" y="67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4" name="Freeform 36"/>
              <p:cNvSpPr>
                <a:spLocks/>
              </p:cNvSpPr>
              <p:nvPr/>
            </p:nvSpPr>
            <p:spPr bwMode="auto">
              <a:xfrm>
                <a:off x="2168" y="2255"/>
                <a:ext cx="283" cy="423"/>
              </a:xfrm>
              <a:custGeom>
                <a:avLst/>
                <a:gdLst>
                  <a:gd name="T0" fmla="*/ 0 w 283"/>
                  <a:gd name="T1" fmla="*/ 58 h 423"/>
                  <a:gd name="T2" fmla="*/ 63 w 283"/>
                  <a:gd name="T3" fmla="*/ 0 h 423"/>
                  <a:gd name="T4" fmla="*/ 283 w 283"/>
                  <a:gd name="T5" fmla="*/ 363 h 423"/>
                  <a:gd name="T6" fmla="*/ 240 w 283"/>
                  <a:gd name="T7" fmla="*/ 423 h 423"/>
                  <a:gd name="T8" fmla="*/ 0 w 283"/>
                  <a:gd name="T9" fmla="*/ 58 h 4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3"/>
                  <a:gd name="T16" fmla="*/ 0 h 423"/>
                  <a:gd name="T17" fmla="*/ 283 w 283"/>
                  <a:gd name="T18" fmla="*/ 423 h 4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3" h="423">
                    <a:moveTo>
                      <a:pt x="0" y="58"/>
                    </a:moveTo>
                    <a:lnTo>
                      <a:pt x="63" y="0"/>
                    </a:lnTo>
                    <a:lnTo>
                      <a:pt x="283" y="363"/>
                    </a:lnTo>
                    <a:lnTo>
                      <a:pt x="240" y="423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59" name="AutoShape 17"/>
            <p:cNvSpPr>
              <a:spLocks noChangeArrowheads="1"/>
            </p:cNvSpPr>
            <p:nvPr/>
          </p:nvSpPr>
          <p:spPr bwMode="auto">
            <a:xfrm flipH="1" flipV="1">
              <a:off x="2892971" y="4926335"/>
              <a:ext cx="2022162" cy="230857"/>
            </a:xfrm>
            <a:prstGeom prst="parallelogram">
              <a:avLst>
                <a:gd name="adj" fmla="val 208397"/>
              </a:avLst>
            </a:prstGeom>
            <a:gradFill rotWithShape="1">
              <a:gsLst>
                <a:gs pos="0">
                  <a:schemeClr val="bg2">
                    <a:alpha val="60001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9pPr>
            </a:lstStyle>
            <a:p>
              <a:pPr algn="l" eaLnBrk="1" hangingPunct="1"/>
              <a:endParaRPr lang="ko-KR" altLang="en-US"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60" name="AutoShape 22"/>
            <p:cNvSpPr>
              <a:spLocks noChangeArrowheads="1"/>
            </p:cNvSpPr>
            <p:nvPr/>
          </p:nvSpPr>
          <p:spPr bwMode="auto">
            <a:xfrm>
              <a:off x="2885565" y="3692750"/>
              <a:ext cx="2031421" cy="1457394"/>
            </a:xfrm>
            <a:prstGeom prst="chevron">
              <a:avLst>
                <a:gd name="adj" fmla="val 33162"/>
              </a:avLst>
            </a:prstGeom>
            <a:gradFill rotWithShape="1">
              <a:gsLst>
                <a:gs pos="0">
                  <a:srgbClr val="055CBD"/>
                </a:gs>
                <a:gs pos="100000">
                  <a:srgbClr val="022B57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9pPr>
            </a:lstStyle>
            <a:p>
              <a:pPr algn="l" eaLnBrk="1" hangingPunct="1"/>
              <a:endParaRPr lang="ko-KR" altLang="en-US">
                <a:latin typeface="HY헤드라인M" pitchFamily="18" charset="-127"/>
                <a:ea typeface="HY헤드라인M" pitchFamily="18" charset="-127"/>
              </a:endParaRPr>
            </a:p>
          </p:txBody>
        </p:sp>
        <p:grpSp>
          <p:nvGrpSpPr>
            <p:cNvPr id="61" name="Group 28"/>
            <p:cNvGrpSpPr>
              <a:grpSpLocks/>
            </p:cNvGrpSpPr>
            <p:nvPr/>
          </p:nvGrpSpPr>
          <p:grpSpPr bwMode="auto">
            <a:xfrm>
              <a:off x="2861490" y="3555293"/>
              <a:ext cx="2140676" cy="872322"/>
              <a:chOff x="1459" y="2253"/>
              <a:chExt cx="992" cy="425"/>
            </a:xfrm>
          </p:grpSpPr>
          <p:sp>
            <p:nvSpPr>
              <p:cNvPr id="81" name="Freeform 29"/>
              <p:cNvSpPr>
                <a:spLocks/>
              </p:cNvSpPr>
              <p:nvPr/>
            </p:nvSpPr>
            <p:spPr bwMode="auto">
              <a:xfrm>
                <a:off x="1459" y="2253"/>
                <a:ext cx="772" cy="67"/>
              </a:xfrm>
              <a:custGeom>
                <a:avLst/>
                <a:gdLst>
                  <a:gd name="T0" fmla="*/ 0 w 772"/>
                  <a:gd name="T1" fmla="*/ 67 h 67"/>
                  <a:gd name="T2" fmla="*/ 92 w 772"/>
                  <a:gd name="T3" fmla="*/ 0 h 67"/>
                  <a:gd name="T4" fmla="*/ 772 w 772"/>
                  <a:gd name="T5" fmla="*/ 0 h 67"/>
                  <a:gd name="T6" fmla="*/ 723 w 772"/>
                  <a:gd name="T7" fmla="*/ 67 h 67"/>
                  <a:gd name="T8" fmla="*/ 0 w 772"/>
                  <a:gd name="T9" fmla="*/ 67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2"/>
                  <a:gd name="T16" fmla="*/ 0 h 67"/>
                  <a:gd name="T17" fmla="*/ 772 w 772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2" h="67">
                    <a:moveTo>
                      <a:pt x="0" y="67"/>
                    </a:moveTo>
                    <a:lnTo>
                      <a:pt x="92" y="0"/>
                    </a:lnTo>
                    <a:lnTo>
                      <a:pt x="772" y="0"/>
                    </a:lnTo>
                    <a:lnTo>
                      <a:pt x="723" y="67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0040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2" name="Freeform 30"/>
              <p:cNvSpPr>
                <a:spLocks/>
              </p:cNvSpPr>
              <p:nvPr/>
            </p:nvSpPr>
            <p:spPr bwMode="auto">
              <a:xfrm>
                <a:off x="2168" y="2255"/>
                <a:ext cx="283" cy="423"/>
              </a:xfrm>
              <a:custGeom>
                <a:avLst/>
                <a:gdLst>
                  <a:gd name="T0" fmla="*/ 0 w 283"/>
                  <a:gd name="T1" fmla="*/ 58 h 423"/>
                  <a:gd name="T2" fmla="*/ 63 w 283"/>
                  <a:gd name="T3" fmla="*/ 0 h 423"/>
                  <a:gd name="T4" fmla="*/ 283 w 283"/>
                  <a:gd name="T5" fmla="*/ 363 h 423"/>
                  <a:gd name="T6" fmla="*/ 240 w 283"/>
                  <a:gd name="T7" fmla="*/ 423 h 423"/>
                  <a:gd name="T8" fmla="*/ 0 w 283"/>
                  <a:gd name="T9" fmla="*/ 58 h 4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3"/>
                  <a:gd name="T16" fmla="*/ 0 h 423"/>
                  <a:gd name="T17" fmla="*/ 283 w 283"/>
                  <a:gd name="T18" fmla="*/ 423 h 4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3" h="423">
                    <a:moveTo>
                      <a:pt x="0" y="58"/>
                    </a:moveTo>
                    <a:lnTo>
                      <a:pt x="63" y="0"/>
                    </a:lnTo>
                    <a:lnTo>
                      <a:pt x="283" y="363"/>
                    </a:lnTo>
                    <a:lnTo>
                      <a:pt x="240" y="423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0040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62" name="AutoShape 18"/>
            <p:cNvSpPr>
              <a:spLocks noChangeArrowheads="1"/>
            </p:cNvSpPr>
            <p:nvPr/>
          </p:nvSpPr>
          <p:spPr bwMode="auto">
            <a:xfrm flipH="1" flipV="1">
              <a:off x="4903639" y="4921049"/>
              <a:ext cx="2024013" cy="229095"/>
            </a:xfrm>
            <a:prstGeom prst="parallelogram">
              <a:avLst>
                <a:gd name="adj" fmla="val 210192"/>
              </a:avLst>
            </a:prstGeom>
            <a:gradFill rotWithShape="1">
              <a:gsLst>
                <a:gs pos="0">
                  <a:schemeClr val="bg2">
                    <a:alpha val="60001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9pPr>
            </a:lstStyle>
            <a:p>
              <a:pPr algn="l" eaLnBrk="1" hangingPunct="1"/>
              <a:endParaRPr lang="ko-KR" altLang="en-US"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63" name="AutoShape 23"/>
            <p:cNvSpPr>
              <a:spLocks noChangeArrowheads="1"/>
            </p:cNvSpPr>
            <p:nvPr/>
          </p:nvSpPr>
          <p:spPr bwMode="auto">
            <a:xfrm>
              <a:off x="4907343" y="3692750"/>
              <a:ext cx="2031421" cy="1457394"/>
            </a:xfrm>
            <a:prstGeom prst="chevron">
              <a:avLst>
                <a:gd name="adj" fmla="val 33162"/>
              </a:avLst>
            </a:prstGeom>
            <a:gradFill rotWithShape="1">
              <a:gsLst>
                <a:gs pos="0">
                  <a:srgbClr val="004075"/>
                </a:gs>
                <a:gs pos="100000">
                  <a:srgbClr val="001E3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9pPr>
            </a:lstStyle>
            <a:p>
              <a:pPr algn="l" eaLnBrk="1" hangingPunct="1"/>
              <a:endParaRPr lang="ko-KR" altLang="en-US">
                <a:latin typeface="HY헤드라인M" pitchFamily="18" charset="-127"/>
                <a:ea typeface="HY헤드라인M" pitchFamily="18" charset="-127"/>
              </a:endParaRPr>
            </a:p>
          </p:txBody>
        </p:sp>
        <p:grpSp>
          <p:nvGrpSpPr>
            <p:cNvPr id="64" name="Group 31"/>
            <p:cNvGrpSpPr>
              <a:grpSpLocks/>
            </p:cNvGrpSpPr>
            <p:nvPr/>
          </p:nvGrpSpPr>
          <p:grpSpPr bwMode="auto">
            <a:xfrm>
              <a:off x="4877714" y="3555293"/>
              <a:ext cx="2140676" cy="872322"/>
              <a:chOff x="1459" y="2253"/>
              <a:chExt cx="992" cy="425"/>
            </a:xfrm>
          </p:grpSpPr>
          <p:sp>
            <p:nvSpPr>
              <p:cNvPr id="79" name="Freeform 32"/>
              <p:cNvSpPr>
                <a:spLocks/>
              </p:cNvSpPr>
              <p:nvPr/>
            </p:nvSpPr>
            <p:spPr bwMode="auto">
              <a:xfrm>
                <a:off x="1459" y="2253"/>
                <a:ext cx="772" cy="67"/>
              </a:xfrm>
              <a:custGeom>
                <a:avLst/>
                <a:gdLst>
                  <a:gd name="T0" fmla="*/ 0 w 772"/>
                  <a:gd name="T1" fmla="*/ 67 h 67"/>
                  <a:gd name="T2" fmla="*/ 92 w 772"/>
                  <a:gd name="T3" fmla="*/ 0 h 67"/>
                  <a:gd name="T4" fmla="*/ 772 w 772"/>
                  <a:gd name="T5" fmla="*/ 0 h 67"/>
                  <a:gd name="T6" fmla="*/ 723 w 772"/>
                  <a:gd name="T7" fmla="*/ 67 h 67"/>
                  <a:gd name="T8" fmla="*/ 0 w 772"/>
                  <a:gd name="T9" fmla="*/ 67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2"/>
                  <a:gd name="T16" fmla="*/ 0 h 67"/>
                  <a:gd name="T17" fmla="*/ 772 w 772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2" h="67">
                    <a:moveTo>
                      <a:pt x="0" y="67"/>
                    </a:moveTo>
                    <a:lnTo>
                      <a:pt x="92" y="0"/>
                    </a:lnTo>
                    <a:lnTo>
                      <a:pt x="772" y="0"/>
                    </a:lnTo>
                    <a:lnTo>
                      <a:pt x="723" y="67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0026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0" name="Freeform 33"/>
              <p:cNvSpPr>
                <a:spLocks/>
              </p:cNvSpPr>
              <p:nvPr/>
            </p:nvSpPr>
            <p:spPr bwMode="auto">
              <a:xfrm>
                <a:off x="2168" y="2255"/>
                <a:ext cx="283" cy="423"/>
              </a:xfrm>
              <a:custGeom>
                <a:avLst/>
                <a:gdLst>
                  <a:gd name="T0" fmla="*/ 0 w 283"/>
                  <a:gd name="T1" fmla="*/ 58 h 423"/>
                  <a:gd name="T2" fmla="*/ 63 w 283"/>
                  <a:gd name="T3" fmla="*/ 0 h 423"/>
                  <a:gd name="T4" fmla="*/ 283 w 283"/>
                  <a:gd name="T5" fmla="*/ 363 h 423"/>
                  <a:gd name="T6" fmla="*/ 240 w 283"/>
                  <a:gd name="T7" fmla="*/ 423 h 423"/>
                  <a:gd name="T8" fmla="*/ 0 w 283"/>
                  <a:gd name="T9" fmla="*/ 58 h 4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3"/>
                  <a:gd name="T16" fmla="*/ 0 h 423"/>
                  <a:gd name="T17" fmla="*/ 283 w 283"/>
                  <a:gd name="T18" fmla="*/ 423 h 4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3" h="423">
                    <a:moveTo>
                      <a:pt x="0" y="58"/>
                    </a:moveTo>
                    <a:lnTo>
                      <a:pt x="63" y="0"/>
                    </a:lnTo>
                    <a:lnTo>
                      <a:pt x="283" y="363"/>
                    </a:lnTo>
                    <a:lnTo>
                      <a:pt x="240" y="423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0026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73" name="Text Box 42"/>
            <p:cNvSpPr txBox="1">
              <a:spLocks noChangeArrowheads="1"/>
            </p:cNvSpPr>
            <p:nvPr/>
          </p:nvSpPr>
          <p:spPr bwMode="auto">
            <a:xfrm>
              <a:off x="3224808" y="4129781"/>
              <a:ext cx="1398009" cy="384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9pPr>
            </a:lstStyle>
            <a:p>
              <a:pPr algn="ctr" eaLnBrk="1" hangingPunct="1">
                <a:lnSpc>
                  <a:spcPct val="130000"/>
                </a:lnSpc>
              </a:pPr>
              <a:r>
                <a:rPr lang="ko-KR" altLang="en-US" sz="1700" dirty="0" smtClean="0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건 설</a:t>
              </a:r>
              <a:endParaRPr lang="ko-KR" altLang="en-US" sz="17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74" name="Text Box 42"/>
            <p:cNvSpPr txBox="1">
              <a:spLocks noChangeArrowheads="1"/>
            </p:cNvSpPr>
            <p:nvPr/>
          </p:nvSpPr>
          <p:spPr bwMode="auto">
            <a:xfrm>
              <a:off x="5241032" y="3965641"/>
              <a:ext cx="1398009" cy="772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9pPr>
            </a:lstStyle>
            <a:p>
              <a:pPr algn="ctr" eaLnBrk="1" hangingPunct="1">
                <a:lnSpc>
                  <a:spcPct val="130000"/>
                </a:lnSpc>
              </a:pPr>
              <a:r>
                <a:rPr lang="ko-KR" altLang="en-US" sz="1700" dirty="0" smtClean="0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운 영</a:t>
              </a:r>
              <a:endParaRPr lang="en-US" altLang="ko-KR" sz="17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endParaRPr>
            </a:p>
            <a:p>
              <a:pPr algn="ctr" eaLnBrk="1" hangingPunct="1">
                <a:lnSpc>
                  <a:spcPct val="130000"/>
                </a:lnSpc>
              </a:pPr>
              <a:r>
                <a:rPr lang="ko-KR" altLang="en-US" sz="1700" dirty="0" smtClean="0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관 리</a:t>
              </a:r>
              <a:endParaRPr lang="ko-KR" altLang="en-US" sz="17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75" name="Text Box 42"/>
            <p:cNvSpPr txBox="1">
              <a:spLocks noChangeArrowheads="1"/>
            </p:cNvSpPr>
            <p:nvPr/>
          </p:nvSpPr>
          <p:spPr bwMode="auto">
            <a:xfrm>
              <a:off x="7375708" y="3961133"/>
              <a:ext cx="1398009" cy="772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9pPr>
            </a:lstStyle>
            <a:p>
              <a:pPr algn="ctr" eaLnBrk="1" hangingPunct="1">
                <a:lnSpc>
                  <a:spcPct val="130000"/>
                </a:lnSpc>
              </a:pPr>
              <a:r>
                <a:rPr lang="ko-KR" altLang="en-US" sz="1700" dirty="0" err="1" smtClean="0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리모델링</a:t>
              </a:r>
              <a:r>
                <a:rPr lang="en-US" altLang="ko-KR" sz="1700" dirty="0" smtClean="0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/</a:t>
              </a:r>
            </a:p>
            <a:p>
              <a:pPr algn="ctr" eaLnBrk="1" hangingPunct="1">
                <a:lnSpc>
                  <a:spcPct val="130000"/>
                </a:lnSpc>
              </a:pPr>
              <a:r>
                <a:rPr lang="ko-KR" altLang="en-US" sz="1700" dirty="0" smtClean="0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철  거</a:t>
              </a:r>
              <a:endParaRPr lang="ko-KR" altLang="en-US" sz="17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11" name="모서리가 둥근 직사각형 10"/>
          <p:cNvSpPr/>
          <p:nvPr/>
        </p:nvSpPr>
        <p:spPr>
          <a:xfrm>
            <a:off x="795054" y="4797151"/>
            <a:ext cx="1648375" cy="43204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7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0.4%</a:t>
            </a:r>
            <a:endParaRPr lang="ko-KR" altLang="en-US" sz="1700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87" name="모서리가 둥근 직사각형 86"/>
          <p:cNvSpPr/>
          <p:nvPr/>
        </p:nvSpPr>
        <p:spPr>
          <a:xfrm>
            <a:off x="2864768" y="4797151"/>
            <a:ext cx="1648375" cy="43204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7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26%</a:t>
            </a:r>
            <a:endParaRPr lang="ko-KR" altLang="en-US" sz="1700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88" name="모서리가 둥근 직사각형 87"/>
          <p:cNvSpPr/>
          <p:nvPr/>
        </p:nvSpPr>
        <p:spPr>
          <a:xfrm>
            <a:off x="4916986" y="4797151"/>
            <a:ext cx="1648375" cy="432048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70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73.2%</a:t>
            </a:r>
            <a:endParaRPr lang="ko-KR" altLang="en-US" sz="1700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89" name="모서리가 둥근 직사각형 88"/>
          <p:cNvSpPr/>
          <p:nvPr/>
        </p:nvSpPr>
        <p:spPr>
          <a:xfrm>
            <a:off x="6968331" y="4797151"/>
            <a:ext cx="1648375" cy="43204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7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0.4%</a:t>
            </a:r>
            <a:endParaRPr lang="ko-KR" altLang="en-US" sz="1700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10" name="모서리가 둥근 직사각형 109"/>
          <p:cNvSpPr/>
          <p:nvPr/>
        </p:nvSpPr>
        <p:spPr>
          <a:xfrm>
            <a:off x="482576" y="5552564"/>
            <a:ext cx="9006927" cy="838711"/>
          </a:xfrm>
          <a:prstGeom prst="roundRect">
            <a:avLst>
              <a:gd name="adj" fmla="val 6111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endParaRPr lang="ko-KR" altLang="en-US" sz="1400" b="1" spc="-10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7" name="모서리가 둥근 직사각형 106"/>
          <p:cNvSpPr/>
          <p:nvPr/>
        </p:nvSpPr>
        <p:spPr>
          <a:xfrm>
            <a:off x="642098" y="5720478"/>
            <a:ext cx="2096222" cy="546112"/>
          </a:xfrm>
          <a:prstGeom prst="roundRect">
            <a:avLst>
              <a:gd name="adj" fmla="val 7290"/>
            </a:avLst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고품질 관리</a:t>
            </a:r>
            <a:endParaRPr lang="ko-KR" altLang="en-US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08" name="아래쪽 화살표 107"/>
          <p:cNvSpPr/>
          <p:nvPr/>
        </p:nvSpPr>
        <p:spPr>
          <a:xfrm rot="16200000">
            <a:off x="2747872" y="5569618"/>
            <a:ext cx="685996" cy="884251"/>
          </a:xfrm>
          <a:prstGeom prst="downArrow">
            <a:avLst>
              <a:gd name="adj1" fmla="val 50000"/>
              <a:gd name="adj2" fmla="val 50000"/>
            </a:avLst>
          </a:prstGeom>
          <a:gradFill>
            <a:gsLst>
              <a:gs pos="0">
                <a:schemeClr val="bg1">
                  <a:alpha val="83000"/>
                </a:schemeClr>
              </a:gs>
              <a:gs pos="41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9" name="모서리가 둥근 직사각형 108"/>
          <p:cNvSpPr/>
          <p:nvPr/>
        </p:nvSpPr>
        <p:spPr>
          <a:xfrm>
            <a:off x="3853334" y="5720478"/>
            <a:ext cx="5485289" cy="546112"/>
          </a:xfrm>
          <a:prstGeom prst="roundRect">
            <a:avLst>
              <a:gd name="adj" fmla="val 5727"/>
            </a:avLst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“ </a:t>
            </a:r>
            <a:r>
              <a:rPr lang="ko-KR" altLang="en-US" dirty="0" smtClean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건물가치 </a:t>
            </a:r>
            <a:r>
              <a:rPr lang="en-US" altLang="ko-KR" dirty="0" smtClean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/ </a:t>
            </a:r>
            <a:r>
              <a:rPr lang="ko-KR" altLang="en-US" dirty="0" smtClean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수의 증대 </a:t>
            </a:r>
            <a:r>
              <a:rPr lang="en-US" altLang="ko-KR" dirty="0" smtClean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”</a:t>
            </a:r>
            <a:endParaRPr lang="ko-KR" altLang="en-US" dirty="0">
              <a:solidFill>
                <a:srgbClr val="C0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7102-3076-4430-8CB1-D511A92F2D22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60349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user\Desktop\무제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866" y="620688"/>
            <a:ext cx="29337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436" r="9326"/>
          <a:stretch/>
        </p:blipFill>
        <p:spPr>
          <a:xfrm>
            <a:off x="210395" y="1981976"/>
            <a:ext cx="5966742" cy="468552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7014" y="171450"/>
            <a:ext cx="3658514" cy="6496050"/>
          </a:xfrm>
          <a:prstGeom prst="rect">
            <a:avLst/>
          </a:prstGeom>
        </p:spPr>
      </p:pic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7102-3076-4430-8CB1-D511A92F2D22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1551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그림 77" descr="백그라운드1.png"/>
          <p:cNvPicPr>
            <a:picLocks noChangeAspect="1"/>
          </p:cNvPicPr>
          <p:nvPr/>
        </p:nvPicPr>
        <p:blipFill>
          <a:blip r:embed="rId3" cstate="print">
            <a:lum bright="10000"/>
          </a:blip>
          <a:srcRect t="34325"/>
          <a:stretch>
            <a:fillRect/>
          </a:stretch>
        </p:blipFill>
        <p:spPr>
          <a:xfrm>
            <a:off x="-624" y="3972940"/>
            <a:ext cx="9906624" cy="2885060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8439150" y="376089"/>
            <a:ext cx="1466850" cy="360040"/>
            <a:chOff x="8439150" y="298748"/>
            <a:chExt cx="1466850" cy="360040"/>
          </a:xfrm>
        </p:grpSpPr>
        <p:grpSp>
          <p:nvGrpSpPr>
            <p:cNvPr id="3" name="그룹 2"/>
            <p:cNvGrpSpPr/>
            <p:nvPr/>
          </p:nvGrpSpPr>
          <p:grpSpPr>
            <a:xfrm>
              <a:off x="8439150" y="323850"/>
              <a:ext cx="1466850" cy="333375"/>
              <a:chOff x="8121352" y="239440"/>
              <a:chExt cx="1784648" cy="432048"/>
            </a:xfrm>
          </p:grpSpPr>
          <p:sp>
            <p:nvSpPr>
              <p:cNvPr id="5" name="모서리가 둥근 직사각형 4"/>
              <p:cNvSpPr/>
              <p:nvPr/>
            </p:nvSpPr>
            <p:spPr>
              <a:xfrm>
                <a:off x="8121352" y="239440"/>
                <a:ext cx="288032" cy="432048"/>
              </a:xfrm>
              <a:prstGeom prst="roundRect">
                <a:avLst>
                  <a:gd name="adj" fmla="val 2328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" name="모서리가 둥근 직사각형 5"/>
              <p:cNvSpPr/>
              <p:nvPr/>
            </p:nvSpPr>
            <p:spPr>
              <a:xfrm>
                <a:off x="8337376" y="239440"/>
                <a:ext cx="1568624" cy="432048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" name="직사각형 3"/>
            <p:cNvSpPr/>
            <p:nvPr/>
          </p:nvSpPr>
          <p:spPr>
            <a:xfrm>
              <a:off x="8557520" y="298748"/>
              <a:ext cx="1276472" cy="360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r"/>
              <a:r>
                <a:rPr lang="ko-KR" altLang="en-US" sz="1200" dirty="0" smtClean="0"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성전건축 유의사항</a:t>
              </a:r>
              <a:endParaRPr lang="ko-KR" altLang="en-US" sz="12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7" name="직사각형 6"/>
          <p:cNvSpPr/>
          <p:nvPr/>
        </p:nvSpPr>
        <p:spPr>
          <a:xfrm>
            <a:off x="647378" y="1115219"/>
            <a:ext cx="417646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altLang="ko-KR" sz="2000" b="1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2. </a:t>
            </a:r>
            <a:r>
              <a:rPr lang="ko-KR" altLang="en-US" sz="2000" b="1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건축설계 시 사전검토사항</a:t>
            </a:r>
            <a:endParaRPr lang="ko-KR" altLang="en-US" sz="2000" b="1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47378" y="221171"/>
            <a:ext cx="624983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ko-KR" altLang="en-US" sz="2800" b="1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유지관리비 절감방안</a:t>
            </a:r>
            <a:endParaRPr lang="ko-KR" altLang="en-US" sz="2800" b="1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598612" y="1616080"/>
            <a:ext cx="8628833" cy="4962222"/>
            <a:chOff x="489317" y="1635130"/>
            <a:chExt cx="8628833" cy="4962222"/>
          </a:xfrm>
        </p:grpSpPr>
        <p:sp>
          <p:nvSpPr>
            <p:cNvPr id="65" name="모서리가 둥근 직사각형 64"/>
            <p:cNvSpPr/>
            <p:nvPr/>
          </p:nvSpPr>
          <p:spPr>
            <a:xfrm>
              <a:off x="489317" y="1762180"/>
              <a:ext cx="8628833" cy="4835172"/>
            </a:xfrm>
            <a:prstGeom prst="roundRect">
              <a:avLst>
                <a:gd name="adj" fmla="val 2456"/>
              </a:avLst>
            </a:prstGeom>
            <a:gradFill>
              <a:gsLst>
                <a:gs pos="0">
                  <a:schemeClr val="tx2">
                    <a:lumMod val="75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6200000" scaled="1"/>
            </a:gradFill>
            <a:ln>
              <a:solidFill>
                <a:schemeClr val="accent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>
                <a:defRPr/>
              </a:pPr>
              <a:endParaRPr lang="ko-KR" altLang="en-US" dirty="0"/>
            </a:p>
          </p:txBody>
        </p:sp>
        <p:sp>
          <p:nvSpPr>
            <p:cNvPr id="66" name="모서리가 둥근 직사각형 65"/>
            <p:cNvSpPr/>
            <p:nvPr/>
          </p:nvSpPr>
          <p:spPr>
            <a:xfrm>
              <a:off x="637019" y="2135133"/>
              <a:ext cx="8334634" cy="4341867"/>
            </a:xfrm>
            <a:prstGeom prst="roundRect">
              <a:avLst>
                <a:gd name="adj" fmla="val 3036"/>
              </a:avLst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ko-KR" altLang="en-US" dirty="0"/>
                <a:t>기획단계</a:t>
              </a:r>
            </a:p>
          </p:txBody>
        </p:sp>
        <p:pic>
          <p:nvPicPr>
            <p:cNvPr id="4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5992" y="4766999"/>
              <a:ext cx="6984776" cy="1542321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" name="모서리가 둥근 직사각형 68"/>
            <p:cNvSpPr/>
            <p:nvPr/>
          </p:nvSpPr>
          <p:spPr>
            <a:xfrm>
              <a:off x="817096" y="1635130"/>
              <a:ext cx="3338100" cy="401930"/>
            </a:xfrm>
            <a:prstGeom prst="roundRect">
              <a:avLst/>
            </a:prstGeom>
            <a:solidFill>
              <a:srgbClr val="073669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altLang="ko-KR" sz="17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1) </a:t>
              </a:r>
              <a:r>
                <a:rPr lang="ko-KR" altLang="en-US" sz="17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건축부분 설계검토 사항</a:t>
              </a:r>
              <a:endParaRPr lang="ko-KR" altLang="en-US" sz="170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pic>
          <p:nvPicPr>
            <p:cNvPr id="48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5129" y="2319210"/>
              <a:ext cx="2664296" cy="1469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" name="TextBox 66"/>
            <p:cNvSpPr txBox="1"/>
            <p:nvPr/>
          </p:nvSpPr>
          <p:spPr>
            <a:xfrm>
              <a:off x="774481" y="2204864"/>
              <a:ext cx="7929849" cy="2926442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5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▣ 건축물 단열의 종류선정</a:t>
              </a:r>
              <a:endParaRPr lang="en-US" altLang="ko-KR" sz="1500" dirty="0" smtClean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5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    - </a:t>
              </a:r>
              <a:r>
                <a:rPr lang="ko-KR" altLang="en-US" sz="1500" dirty="0" err="1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내단열</a:t>
              </a:r>
              <a:r>
                <a:rPr lang="ko-KR" altLang="en-US" sz="15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</a:t>
              </a:r>
              <a:r>
                <a:rPr lang="en-US" altLang="ko-KR" sz="15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: </a:t>
              </a:r>
              <a:r>
                <a:rPr lang="ko-KR" altLang="en-US" sz="15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벽체 구조물 내부에 단열재를 부착하는 경우</a:t>
              </a:r>
              <a:endParaRPr lang="en-US" altLang="ko-KR" sz="1500" dirty="0" smtClean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pPr>
                <a:lnSpc>
                  <a:spcPts val="2500"/>
                </a:lnSpc>
              </a:pPr>
              <a:r>
                <a:rPr lang="en-US" altLang="ko-KR" sz="15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    - </a:t>
              </a:r>
              <a:r>
                <a:rPr lang="ko-KR" altLang="en-US" sz="1500" dirty="0" err="1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외단열</a:t>
              </a:r>
              <a:r>
                <a:rPr lang="ko-KR" altLang="en-US" sz="15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</a:t>
              </a:r>
              <a:r>
                <a:rPr lang="en-US" altLang="ko-KR" sz="15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: </a:t>
              </a:r>
              <a:r>
                <a:rPr lang="ko-KR" altLang="en-US" sz="15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벽체 구조물 외부에 단열재를 부착하는 경우</a:t>
              </a:r>
              <a:endParaRPr lang="en-US" altLang="ko-KR" sz="1500" dirty="0" smtClean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pPr>
                <a:lnSpc>
                  <a:spcPts val="2500"/>
                </a:lnSpc>
              </a:pPr>
              <a:r>
                <a:rPr lang="en-US" altLang="ko-KR" sz="15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</a:t>
              </a:r>
              <a:r>
                <a:rPr lang="en-US" altLang="ko-KR" sz="15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                  (</a:t>
              </a:r>
              <a:r>
                <a:rPr lang="ko-KR" altLang="en-US" sz="15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결로예방</a:t>
              </a:r>
              <a:r>
                <a:rPr lang="en-US" altLang="ko-KR" sz="15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, </a:t>
              </a:r>
              <a:r>
                <a:rPr lang="ko-KR" altLang="en-US" sz="15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내구성 강화</a:t>
              </a:r>
              <a:r>
                <a:rPr lang="en-US" altLang="ko-KR" sz="15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)</a:t>
              </a:r>
              <a:endParaRPr lang="en-US" altLang="ko-KR" sz="150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pPr>
                <a:lnSpc>
                  <a:spcPct val="50000"/>
                </a:lnSpc>
              </a:pPr>
              <a:endParaRPr lang="en-US" altLang="ko-KR" sz="1500" dirty="0" smtClean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5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</a:t>
              </a:r>
              <a:r>
                <a:rPr lang="ko-KR" altLang="en-US" sz="15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▣ </a:t>
              </a:r>
              <a:r>
                <a:rPr lang="ko-KR" altLang="en-US" sz="1500" dirty="0" err="1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단열별</a:t>
              </a:r>
              <a:r>
                <a:rPr lang="ko-KR" altLang="en-US" sz="15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에너지 손실비교</a:t>
              </a:r>
              <a:endParaRPr lang="en-US" altLang="ko-KR" sz="1500" dirty="0" smtClean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5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  </a:t>
              </a:r>
              <a:r>
                <a:rPr lang="ko-KR" altLang="en-US" sz="15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아래 표</a:t>
              </a:r>
              <a:r>
                <a:rPr lang="en-US" altLang="ko-KR" sz="15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-1</a:t>
              </a:r>
              <a:r>
                <a:rPr lang="ko-KR" altLang="en-US" sz="15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에 결과에 </a:t>
              </a:r>
              <a:r>
                <a:rPr lang="ko-KR" altLang="en-US" sz="1500" dirty="0" err="1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내단열</a:t>
              </a:r>
              <a:r>
                <a:rPr lang="ko-KR" altLang="en-US" sz="15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대비 </a:t>
              </a:r>
              <a:r>
                <a:rPr lang="ko-KR" altLang="en-US" sz="1500" dirty="0" err="1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외단열</a:t>
              </a:r>
              <a:r>
                <a:rPr lang="ko-KR" altLang="en-US" sz="15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구조가 연간 냉난방 에너지 비용이 </a:t>
              </a:r>
              <a:r>
                <a:rPr lang="en-US" altLang="ko-KR" sz="15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13.6% 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5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</a:t>
              </a:r>
              <a:r>
                <a:rPr lang="en-US" altLang="ko-KR" sz="15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 </a:t>
              </a:r>
              <a:r>
                <a:rPr lang="ko-KR" altLang="en-US" sz="15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절감 효과</a:t>
              </a:r>
              <a:r>
                <a:rPr lang="en-US" altLang="ko-KR" sz="15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</a:t>
              </a:r>
              <a:r>
                <a:rPr lang="en-US" altLang="ko-KR" sz="15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(</a:t>
              </a:r>
              <a:r>
                <a:rPr lang="ko-KR" altLang="en-US" sz="15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건축</a:t>
              </a:r>
              <a:r>
                <a:rPr lang="en-US" altLang="ko-KR" sz="15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.2014.03</a:t>
              </a:r>
              <a:r>
                <a:rPr lang="ko-KR" altLang="en-US" sz="15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월호</a:t>
              </a:r>
              <a:r>
                <a:rPr lang="en-US" altLang="ko-KR" sz="15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)</a:t>
              </a:r>
              <a:endParaRPr lang="ko-KR" altLang="en-US" sz="1500" dirty="0" smtClean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pPr>
                <a:lnSpc>
                  <a:spcPct val="150000"/>
                </a:lnSpc>
              </a:pPr>
              <a:endParaRPr lang="ko-KR" altLang="en-US" sz="150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3" name="슬라이드 번호 개체 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7102-3076-4430-8CB1-D511A92F2D22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04540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그림 30" descr="백그라운드1.png"/>
          <p:cNvPicPr>
            <a:picLocks noChangeAspect="1"/>
          </p:cNvPicPr>
          <p:nvPr/>
        </p:nvPicPr>
        <p:blipFill>
          <a:blip r:embed="rId3" cstate="print">
            <a:lum bright="10000"/>
          </a:blip>
          <a:srcRect t="34325"/>
          <a:stretch>
            <a:fillRect/>
          </a:stretch>
        </p:blipFill>
        <p:spPr>
          <a:xfrm>
            <a:off x="-624" y="3972940"/>
            <a:ext cx="9906624" cy="2885060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8439150" y="376089"/>
            <a:ext cx="1466850" cy="360040"/>
            <a:chOff x="8439150" y="298748"/>
            <a:chExt cx="1466850" cy="360040"/>
          </a:xfrm>
        </p:grpSpPr>
        <p:grpSp>
          <p:nvGrpSpPr>
            <p:cNvPr id="3" name="그룹 2"/>
            <p:cNvGrpSpPr/>
            <p:nvPr/>
          </p:nvGrpSpPr>
          <p:grpSpPr>
            <a:xfrm>
              <a:off x="8439150" y="323850"/>
              <a:ext cx="1466850" cy="333375"/>
              <a:chOff x="8121352" y="239440"/>
              <a:chExt cx="1784648" cy="432048"/>
            </a:xfrm>
          </p:grpSpPr>
          <p:sp>
            <p:nvSpPr>
              <p:cNvPr id="5" name="모서리가 둥근 직사각형 4"/>
              <p:cNvSpPr/>
              <p:nvPr/>
            </p:nvSpPr>
            <p:spPr>
              <a:xfrm>
                <a:off x="8121352" y="239440"/>
                <a:ext cx="288032" cy="432048"/>
              </a:xfrm>
              <a:prstGeom prst="roundRect">
                <a:avLst>
                  <a:gd name="adj" fmla="val 2328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" name="모서리가 둥근 직사각형 5"/>
              <p:cNvSpPr/>
              <p:nvPr/>
            </p:nvSpPr>
            <p:spPr>
              <a:xfrm>
                <a:off x="8337376" y="239440"/>
                <a:ext cx="1568624" cy="432048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" name="직사각형 3"/>
            <p:cNvSpPr/>
            <p:nvPr/>
          </p:nvSpPr>
          <p:spPr>
            <a:xfrm>
              <a:off x="8557520" y="298748"/>
              <a:ext cx="1276472" cy="360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r"/>
              <a:r>
                <a:rPr lang="ko-KR" altLang="en-US" sz="1200" dirty="0" smtClean="0"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성전건축 유의사항</a:t>
              </a:r>
              <a:endParaRPr lang="ko-KR" altLang="en-US" sz="12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8" name="직사각형 7"/>
          <p:cNvSpPr/>
          <p:nvPr/>
        </p:nvSpPr>
        <p:spPr>
          <a:xfrm>
            <a:off x="647378" y="221171"/>
            <a:ext cx="624983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ko-KR" altLang="en-US" sz="2800" b="1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유지관리비 절감방안</a:t>
            </a:r>
            <a:endParaRPr lang="ko-KR" altLang="en-US" sz="2800" b="1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272480" y="1040367"/>
            <a:ext cx="374898" cy="5074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" name="그룹 8"/>
          <p:cNvGrpSpPr/>
          <p:nvPr/>
        </p:nvGrpSpPr>
        <p:grpSpPr>
          <a:xfrm>
            <a:off x="598612" y="1124745"/>
            <a:ext cx="8628833" cy="2012060"/>
            <a:chOff x="598612" y="1743130"/>
            <a:chExt cx="8628833" cy="2277327"/>
          </a:xfrm>
        </p:grpSpPr>
        <p:sp>
          <p:nvSpPr>
            <p:cNvPr id="65" name="모서리가 둥근 직사각형 64"/>
            <p:cNvSpPr/>
            <p:nvPr/>
          </p:nvSpPr>
          <p:spPr>
            <a:xfrm>
              <a:off x="598612" y="1743130"/>
              <a:ext cx="8628833" cy="2277327"/>
            </a:xfrm>
            <a:prstGeom prst="roundRect">
              <a:avLst>
                <a:gd name="adj" fmla="val 2456"/>
              </a:avLst>
            </a:prstGeom>
            <a:gradFill>
              <a:gsLst>
                <a:gs pos="0">
                  <a:schemeClr val="tx2">
                    <a:lumMod val="75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6200000" scaled="1"/>
            </a:gradFill>
            <a:ln>
              <a:solidFill>
                <a:schemeClr val="accent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>
                <a:defRPr/>
              </a:pPr>
              <a:endParaRPr lang="ko-KR" altLang="en-US" dirty="0"/>
            </a:p>
          </p:txBody>
        </p:sp>
        <p:sp>
          <p:nvSpPr>
            <p:cNvPr id="66" name="모서리가 둥근 직사각형 65"/>
            <p:cNvSpPr/>
            <p:nvPr/>
          </p:nvSpPr>
          <p:spPr>
            <a:xfrm>
              <a:off x="717286" y="1866901"/>
              <a:ext cx="8397686" cy="2022928"/>
            </a:xfrm>
            <a:prstGeom prst="roundRect">
              <a:avLst>
                <a:gd name="adj" fmla="val 3036"/>
              </a:avLst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ko-KR" altLang="en-US" dirty="0"/>
                <a:t>기획단계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83776" y="1857485"/>
              <a:ext cx="8086053" cy="193899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lnSpc>
                  <a:spcPct val="125000"/>
                </a:lnSpc>
              </a:pPr>
              <a:r>
                <a:rPr lang="ko-KR" altLang="en-US" sz="15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▣ 단열재의 종류</a:t>
              </a:r>
              <a:endParaRPr lang="en-US" altLang="ko-KR" sz="1500" dirty="0" smtClean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pPr>
                <a:lnSpc>
                  <a:spcPct val="125000"/>
                </a:lnSpc>
              </a:pPr>
              <a:r>
                <a:rPr lang="en-US" altLang="ko-KR" sz="15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   - </a:t>
              </a:r>
              <a:r>
                <a:rPr lang="ko-KR" altLang="en-US" sz="15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무기질 단열재 </a:t>
              </a:r>
              <a:r>
                <a:rPr lang="en-US" altLang="ko-KR" sz="15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: </a:t>
              </a:r>
              <a:r>
                <a:rPr lang="ko-KR" altLang="en-US" sz="15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유리섬유</a:t>
              </a:r>
              <a:r>
                <a:rPr lang="en-US" altLang="ko-KR" sz="15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, </a:t>
              </a:r>
              <a:r>
                <a:rPr lang="ko-KR" altLang="en-US" sz="15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암면</a:t>
              </a:r>
              <a:r>
                <a:rPr lang="en-US" altLang="ko-KR" sz="15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, </a:t>
              </a:r>
              <a:r>
                <a:rPr lang="ko-KR" altLang="en-US" sz="1500" dirty="0" err="1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퍼라이트</a:t>
              </a:r>
              <a:endParaRPr lang="en-US" altLang="ko-KR" sz="1500" dirty="0" smtClean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pPr>
                <a:lnSpc>
                  <a:spcPct val="125000"/>
                </a:lnSpc>
              </a:pPr>
              <a:r>
                <a:rPr lang="en-US" altLang="ko-KR" sz="15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   - </a:t>
              </a:r>
              <a:r>
                <a:rPr lang="ko-KR" altLang="en-US" sz="15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유기질 단열재 </a:t>
              </a:r>
              <a:r>
                <a:rPr lang="en-US" altLang="ko-KR" sz="15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: </a:t>
              </a:r>
              <a:r>
                <a:rPr lang="ko-KR" altLang="en-US" sz="1500" dirty="0" err="1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발포폴리스티렌폼</a:t>
              </a:r>
              <a:r>
                <a:rPr lang="en-US" altLang="ko-KR" sz="15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, </a:t>
              </a:r>
              <a:r>
                <a:rPr lang="ko-KR" altLang="en-US" sz="1500" dirty="0" err="1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압출발포폴리스티렌폼</a:t>
              </a:r>
              <a:r>
                <a:rPr lang="en-US" altLang="ko-KR" sz="15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, </a:t>
              </a:r>
              <a:r>
                <a:rPr lang="ko-KR" altLang="en-US" sz="1500" dirty="0" err="1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우레탄폼</a:t>
              </a:r>
              <a:r>
                <a:rPr lang="en-US" altLang="ko-KR" sz="15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, </a:t>
              </a:r>
              <a:r>
                <a:rPr lang="ko-KR" altLang="en-US" sz="1500" dirty="0" err="1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발포폴리에틸렌폼</a:t>
              </a:r>
              <a:endParaRPr lang="en-US" altLang="ko-KR" sz="1500" dirty="0" smtClean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pPr>
                <a:lnSpc>
                  <a:spcPct val="125000"/>
                </a:lnSpc>
              </a:pPr>
              <a:r>
                <a:rPr lang="en-US" altLang="ko-KR" sz="15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</a:t>
              </a:r>
              <a:r>
                <a:rPr lang="ko-KR" altLang="en-US" sz="15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▣ 창호의 크기 및 재질선정</a:t>
              </a:r>
              <a:endParaRPr lang="en-US" altLang="ko-KR" sz="1500" dirty="0" smtClean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pPr>
                <a:lnSpc>
                  <a:spcPct val="125000"/>
                </a:lnSpc>
              </a:pPr>
              <a:r>
                <a:rPr lang="en-US" altLang="ko-KR" sz="15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   - </a:t>
              </a:r>
              <a:r>
                <a:rPr lang="ko-KR" altLang="en-US" sz="15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디자인 </a:t>
              </a:r>
              <a:r>
                <a:rPr lang="ko-KR" altLang="en-US" sz="1500" dirty="0" err="1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컨셉에</a:t>
              </a:r>
              <a:r>
                <a:rPr lang="ko-KR" altLang="en-US" sz="15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따른 창호의 크기 및 재질이 선정되고 있으며</a:t>
              </a:r>
              <a:r>
                <a:rPr lang="en-US" altLang="ko-KR" sz="15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,  </a:t>
              </a:r>
            </a:p>
            <a:p>
              <a:pPr>
                <a:lnSpc>
                  <a:spcPct val="125000"/>
                </a:lnSpc>
              </a:pPr>
              <a:r>
                <a:rPr lang="en-US" altLang="ko-KR" sz="15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   - </a:t>
              </a:r>
              <a:r>
                <a:rPr lang="ko-KR" altLang="en-US" sz="15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유리의 종류도 </a:t>
              </a:r>
              <a:r>
                <a:rPr lang="ko-KR" altLang="en-US" sz="1500" dirty="0" err="1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열관류율에</a:t>
              </a:r>
              <a:r>
                <a:rPr lang="ko-KR" altLang="en-US" sz="15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따라</a:t>
              </a:r>
              <a:r>
                <a:rPr lang="en-US" altLang="ko-KR" sz="15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</a:t>
              </a:r>
              <a:r>
                <a:rPr lang="ko-KR" altLang="en-US" sz="15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에너지 손실이 다르다</a:t>
              </a:r>
              <a:r>
                <a:rPr lang="en-US" altLang="ko-KR" sz="15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.</a:t>
              </a:r>
              <a:endParaRPr lang="ko-KR" altLang="en-US" sz="150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598612" y="3262039"/>
            <a:ext cx="8628833" cy="1498647"/>
            <a:chOff x="489317" y="1635130"/>
            <a:chExt cx="8628833" cy="1594663"/>
          </a:xfrm>
        </p:grpSpPr>
        <p:sp>
          <p:nvSpPr>
            <p:cNvPr id="19" name="모서리가 둥근 직사각형 18"/>
            <p:cNvSpPr/>
            <p:nvPr/>
          </p:nvSpPr>
          <p:spPr>
            <a:xfrm>
              <a:off x="489317" y="1762180"/>
              <a:ext cx="8628833" cy="1467613"/>
            </a:xfrm>
            <a:prstGeom prst="roundRect">
              <a:avLst>
                <a:gd name="adj" fmla="val 2456"/>
              </a:avLst>
            </a:prstGeom>
            <a:gradFill>
              <a:gsLst>
                <a:gs pos="0">
                  <a:schemeClr val="tx2">
                    <a:lumMod val="75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6200000" scaled="1"/>
            </a:gradFill>
            <a:ln>
              <a:solidFill>
                <a:schemeClr val="accent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>
                <a:defRPr/>
              </a:pPr>
              <a:endParaRPr lang="ko-KR" altLang="en-US" dirty="0"/>
            </a:p>
          </p:txBody>
        </p:sp>
        <p:sp>
          <p:nvSpPr>
            <p:cNvPr id="20" name="모서리가 둥근 직사각형 19"/>
            <p:cNvSpPr/>
            <p:nvPr/>
          </p:nvSpPr>
          <p:spPr>
            <a:xfrm>
              <a:off x="637019" y="2135133"/>
              <a:ext cx="8334634" cy="971106"/>
            </a:xfrm>
            <a:prstGeom prst="roundRect">
              <a:avLst>
                <a:gd name="adj" fmla="val 3036"/>
              </a:avLst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ko-KR" altLang="en-US" dirty="0"/>
                <a:t>기획단계</a:t>
              </a:r>
            </a:p>
          </p:txBody>
        </p:sp>
        <p:sp>
          <p:nvSpPr>
            <p:cNvPr id="22" name="모서리가 둥근 직사각형 21"/>
            <p:cNvSpPr/>
            <p:nvPr/>
          </p:nvSpPr>
          <p:spPr>
            <a:xfrm>
              <a:off x="817096" y="1635130"/>
              <a:ext cx="3166638" cy="401930"/>
            </a:xfrm>
            <a:prstGeom prst="roundRect">
              <a:avLst/>
            </a:prstGeom>
            <a:solidFill>
              <a:srgbClr val="073669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altLang="ko-KR" sz="17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2) </a:t>
              </a:r>
              <a:r>
                <a:rPr lang="ko-KR" altLang="en-US" sz="17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전기설비 설계 검토사항</a:t>
              </a:r>
              <a:endParaRPr lang="ko-KR" altLang="en-US" sz="170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74481" y="2123734"/>
              <a:ext cx="7929849" cy="101933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lnSpc>
                  <a:spcPct val="125000"/>
                </a:lnSpc>
              </a:pPr>
              <a:r>
                <a:rPr lang="ko-KR" altLang="en-US" sz="15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▣ 실내등의 종류 </a:t>
              </a:r>
              <a:r>
                <a:rPr lang="en-US" altLang="ko-KR" sz="15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: LED </a:t>
              </a:r>
              <a:r>
                <a:rPr lang="ko-KR" altLang="en-US" sz="15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램프</a:t>
              </a:r>
              <a:r>
                <a:rPr lang="en-US" altLang="ko-KR" sz="15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, </a:t>
              </a:r>
              <a:r>
                <a:rPr lang="ko-KR" altLang="en-US" sz="1500" dirty="0" err="1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삼파장</a:t>
              </a:r>
              <a:r>
                <a:rPr lang="ko-KR" altLang="en-US" sz="15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램프</a:t>
              </a:r>
              <a:r>
                <a:rPr lang="en-US" altLang="ko-KR" sz="15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,</a:t>
              </a:r>
              <a:r>
                <a:rPr lang="ko-KR" altLang="en-US" sz="15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형광등</a:t>
              </a:r>
              <a:r>
                <a:rPr lang="en-US" altLang="ko-KR" sz="15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, </a:t>
              </a:r>
              <a:r>
                <a:rPr lang="ko-KR" altLang="en-US" sz="15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할로겐 램프 등</a:t>
              </a:r>
              <a:endParaRPr lang="en-US" altLang="ko-KR" sz="1500" dirty="0" smtClean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pPr>
                <a:lnSpc>
                  <a:spcPct val="125000"/>
                </a:lnSpc>
              </a:pPr>
              <a:r>
                <a:rPr lang="ko-KR" altLang="en-US" sz="15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▣ 조명등의 종류 </a:t>
              </a:r>
              <a:r>
                <a:rPr lang="en-US" altLang="ko-KR" sz="15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: </a:t>
              </a:r>
              <a:r>
                <a:rPr lang="ko-KR" altLang="en-US" sz="15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무대 조명등</a:t>
              </a:r>
              <a:r>
                <a:rPr lang="en-US" altLang="ko-KR" sz="15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, </a:t>
              </a:r>
              <a:r>
                <a:rPr lang="ko-KR" altLang="en-US" sz="15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경관조명등</a:t>
              </a:r>
              <a:endParaRPr lang="en-US" altLang="ko-KR" sz="1500" dirty="0" smtClean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pPr>
                <a:lnSpc>
                  <a:spcPct val="125000"/>
                </a:lnSpc>
              </a:pPr>
              <a:r>
                <a:rPr lang="ko-KR" altLang="en-US" sz="15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▣</a:t>
              </a:r>
              <a:r>
                <a:rPr lang="en-US" altLang="ko-KR" sz="15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</a:t>
              </a:r>
              <a:r>
                <a:rPr lang="ko-KR" altLang="en-US" sz="15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조명제어 검토 </a:t>
              </a:r>
              <a:r>
                <a:rPr lang="en-US" altLang="ko-KR" sz="15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: </a:t>
              </a:r>
              <a:r>
                <a:rPr lang="ko-KR" altLang="en-US" sz="1500" dirty="0" err="1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실별제어</a:t>
              </a:r>
              <a:r>
                <a:rPr lang="en-US" altLang="ko-KR" sz="15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, </a:t>
              </a:r>
              <a:r>
                <a:rPr lang="ko-KR" altLang="en-US" sz="15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군별제어</a:t>
              </a:r>
              <a:r>
                <a:rPr lang="en-US" altLang="ko-KR" sz="15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, </a:t>
              </a:r>
              <a:r>
                <a:rPr lang="ko-KR" altLang="en-US" sz="15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센서제어</a:t>
              </a:r>
              <a:r>
                <a:rPr lang="en-US" altLang="ko-KR" sz="15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</a:t>
              </a:r>
              <a:r>
                <a:rPr lang="ko-KR" altLang="en-US" sz="15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등</a:t>
              </a:r>
              <a:endParaRPr lang="en-US" altLang="ko-KR" sz="150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25" name="그룹 24"/>
          <p:cNvGrpSpPr/>
          <p:nvPr/>
        </p:nvGrpSpPr>
        <p:grpSpPr>
          <a:xfrm>
            <a:off x="598612" y="4869160"/>
            <a:ext cx="8628833" cy="1778382"/>
            <a:chOff x="489317" y="1635130"/>
            <a:chExt cx="8628833" cy="1892321"/>
          </a:xfrm>
        </p:grpSpPr>
        <p:sp>
          <p:nvSpPr>
            <p:cNvPr id="26" name="모서리가 둥근 직사각형 25"/>
            <p:cNvSpPr/>
            <p:nvPr/>
          </p:nvSpPr>
          <p:spPr>
            <a:xfrm>
              <a:off x="489317" y="1762179"/>
              <a:ext cx="8628833" cy="1765272"/>
            </a:xfrm>
            <a:prstGeom prst="roundRect">
              <a:avLst>
                <a:gd name="adj" fmla="val 2456"/>
              </a:avLst>
            </a:prstGeom>
            <a:gradFill>
              <a:gsLst>
                <a:gs pos="0">
                  <a:schemeClr val="tx2">
                    <a:lumMod val="75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6200000" scaled="1"/>
            </a:gradFill>
            <a:ln>
              <a:solidFill>
                <a:schemeClr val="accent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>
                <a:defRPr/>
              </a:pPr>
              <a:endParaRPr lang="ko-KR" altLang="en-US" dirty="0"/>
            </a:p>
          </p:txBody>
        </p:sp>
        <p:sp>
          <p:nvSpPr>
            <p:cNvPr id="27" name="모서리가 둥근 직사각형 26"/>
            <p:cNvSpPr/>
            <p:nvPr/>
          </p:nvSpPr>
          <p:spPr>
            <a:xfrm>
              <a:off x="637019" y="2135133"/>
              <a:ext cx="8334634" cy="1299654"/>
            </a:xfrm>
            <a:prstGeom prst="roundRect">
              <a:avLst>
                <a:gd name="adj" fmla="val 3036"/>
              </a:avLst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ko-KR" altLang="en-US" dirty="0"/>
                <a:t>기획단계</a:t>
              </a:r>
            </a:p>
          </p:txBody>
        </p:sp>
        <p:sp>
          <p:nvSpPr>
            <p:cNvPr id="28" name="모서리가 둥근 직사각형 27"/>
            <p:cNvSpPr/>
            <p:nvPr/>
          </p:nvSpPr>
          <p:spPr>
            <a:xfrm>
              <a:off x="817096" y="1635130"/>
              <a:ext cx="3166638" cy="401930"/>
            </a:xfrm>
            <a:prstGeom prst="roundRect">
              <a:avLst/>
            </a:prstGeom>
            <a:solidFill>
              <a:srgbClr val="073669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altLang="ko-KR" sz="17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3) </a:t>
              </a:r>
              <a:r>
                <a:rPr lang="ko-KR" altLang="en-US" sz="17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기계설비 설계 검토사항</a:t>
              </a:r>
              <a:endParaRPr lang="ko-KR" altLang="en-US" sz="170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74481" y="2158533"/>
              <a:ext cx="8197172" cy="1326357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lnSpc>
                  <a:spcPct val="125000"/>
                </a:lnSpc>
              </a:pPr>
              <a:r>
                <a:rPr lang="ko-KR" altLang="en-US" sz="15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▣ 냉난방 설비 선정</a:t>
              </a:r>
              <a:r>
                <a:rPr lang="en-US" altLang="ko-KR" sz="15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: </a:t>
              </a:r>
              <a:r>
                <a:rPr lang="ko-KR" altLang="en-US" sz="15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냉난방 방법에 따라 연간 에너지 비용이 </a:t>
              </a:r>
              <a:r>
                <a:rPr lang="en-US" altLang="ko-KR" sz="15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70% </a:t>
              </a:r>
              <a:r>
                <a:rPr lang="ko-KR" altLang="en-US" sz="15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이상 차이가 발생함으로 </a:t>
              </a:r>
              <a:endParaRPr lang="en-US" altLang="ko-KR" sz="1500" dirty="0" smtClean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pPr>
                <a:lnSpc>
                  <a:spcPct val="125000"/>
                </a:lnSpc>
              </a:pPr>
              <a:r>
                <a:rPr lang="en-US" altLang="ko-KR" sz="15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</a:t>
              </a:r>
              <a:r>
                <a:rPr lang="en-US" altLang="ko-KR" sz="15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                            </a:t>
              </a:r>
              <a:r>
                <a:rPr lang="ko-KR" altLang="en-US" sz="15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신중한 선정이 요구됨</a:t>
              </a:r>
              <a:r>
                <a:rPr lang="en-US" altLang="ko-KR" sz="15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.</a:t>
              </a:r>
            </a:p>
            <a:p>
              <a:pPr>
                <a:lnSpc>
                  <a:spcPct val="125000"/>
                </a:lnSpc>
              </a:pPr>
              <a:r>
                <a:rPr lang="ko-KR" altLang="en-US" sz="15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▣ 냉난방 설비의 종류</a:t>
              </a:r>
              <a:r>
                <a:rPr lang="en-US" altLang="ko-KR" sz="15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: </a:t>
              </a:r>
              <a:r>
                <a:rPr lang="ko-KR" altLang="en-US" sz="15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보일러</a:t>
              </a:r>
              <a:r>
                <a:rPr lang="en-US" altLang="ko-KR" sz="15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/</a:t>
              </a:r>
              <a:r>
                <a:rPr lang="ko-KR" altLang="en-US" sz="15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냉동기 냉난방</a:t>
              </a:r>
              <a:r>
                <a:rPr lang="en-US" altLang="ko-KR" sz="15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, EHP </a:t>
              </a:r>
              <a:r>
                <a:rPr lang="ko-KR" altLang="en-US" sz="15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냉난방</a:t>
              </a:r>
              <a:r>
                <a:rPr lang="en-US" altLang="ko-KR" sz="15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, GHP </a:t>
              </a:r>
              <a:r>
                <a:rPr lang="ko-KR" altLang="en-US" sz="15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냉난방</a:t>
              </a:r>
              <a:r>
                <a:rPr lang="en-US" altLang="ko-KR" sz="15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, </a:t>
              </a:r>
              <a:r>
                <a:rPr lang="ko-KR" altLang="en-US" sz="1500" dirty="0" err="1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수축열</a:t>
              </a:r>
              <a:r>
                <a:rPr lang="ko-KR" altLang="en-US" sz="15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냉난방</a:t>
              </a:r>
              <a:r>
                <a:rPr lang="en-US" altLang="ko-KR" sz="15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, </a:t>
              </a:r>
            </a:p>
            <a:p>
              <a:pPr>
                <a:lnSpc>
                  <a:spcPct val="125000"/>
                </a:lnSpc>
              </a:pPr>
              <a:r>
                <a:rPr lang="en-US" altLang="ko-KR" sz="15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</a:t>
              </a:r>
              <a:r>
                <a:rPr lang="en-US" altLang="ko-KR" sz="15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                               </a:t>
              </a:r>
              <a:r>
                <a:rPr lang="ko-KR" altLang="en-US" sz="15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지열 냉난방</a:t>
              </a:r>
              <a:r>
                <a:rPr lang="en-US" altLang="ko-KR" sz="15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, </a:t>
              </a:r>
              <a:r>
                <a:rPr lang="ko-KR" altLang="en-US" sz="1500" dirty="0" err="1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빙축열</a:t>
              </a:r>
              <a:r>
                <a:rPr lang="ko-KR" altLang="en-US" sz="15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등</a:t>
              </a:r>
              <a:endParaRPr lang="en-US" altLang="ko-KR" sz="150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7102-3076-4430-8CB1-D511A92F2D22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39532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그림 30" descr="백그라운드1.png"/>
          <p:cNvPicPr>
            <a:picLocks noChangeAspect="1"/>
          </p:cNvPicPr>
          <p:nvPr/>
        </p:nvPicPr>
        <p:blipFill>
          <a:blip r:embed="rId3" cstate="print">
            <a:lum bright="10000"/>
          </a:blip>
          <a:srcRect t="34325"/>
          <a:stretch>
            <a:fillRect/>
          </a:stretch>
        </p:blipFill>
        <p:spPr>
          <a:xfrm>
            <a:off x="-624" y="3972940"/>
            <a:ext cx="9906624" cy="2885060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8439150" y="376089"/>
            <a:ext cx="1466850" cy="360040"/>
            <a:chOff x="8439150" y="298748"/>
            <a:chExt cx="1466850" cy="360040"/>
          </a:xfrm>
        </p:grpSpPr>
        <p:grpSp>
          <p:nvGrpSpPr>
            <p:cNvPr id="3" name="그룹 2"/>
            <p:cNvGrpSpPr/>
            <p:nvPr/>
          </p:nvGrpSpPr>
          <p:grpSpPr>
            <a:xfrm>
              <a:off x="8439150" y="323850"/>
              <a:ext cx="1466850" cy="333375"/>
              <a:chOff x="8121352" y="239440"/>
              <a:chExt cx="1784648" cy="432048"/>
            </a:xfrm>
          </p:grpSpPr>
          <p:sp>
            <p:nvSpPr>
              <p:cNvPr id="5" name="모서리가 둥근 직사각형 4"/>
              <p:cNvSpPr/>
              <p:nvPr/>
            </p:nvSpPr>
            <p:spPr>
              <a:xfrm>
                <a:off x="8121352" y="239440"/>
                <a:ext cx="288032" cy="432048"/>
              </a:xfrm>
              <a:prstGeom prst="roundRect">
                <a:avLst>
                  <a:gd name="adj" fmla="val 2328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" name="모서리가 둥근 직사각형 5"/>
              <p:cNvSpPr/>
              <p:nvPr/>
            </p:nvSpPr>
            <p:spPr>
              <a:xfrm>
                <a:off x="8337376" y="239440"/>
                <a:ext cx="1568624" cy="432048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" name="직사각형 3"/>
            <p:cNvSpPr/>
            <p:nvPr/>
          </p:nvSpPr>
          <p:spPr>
            <a:xfrm>
              <a:off x="8557520" y="298748"/>
              <a:ext cx="1276472" cy="360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r"/>
              <a:r>
                <a:rPr lang="ko-KR" altLang="en-US" sz="1200" dirty="0" smtClean="0"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성전건축 유의사항</a:t>
              </a:r>
              <a:endParaRPr lang="ko-KR" altLang="en-US" sz="12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8" name="직사각형 7"/>
          <p:cNvSpPr/>
          <p:nvPr/>
        </p:nvSpPr>
        <p:spPr>
          <a:xfrm>
            <a:off x="647378" y="221171"/>
            <a:ext cx="624983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ko-KR" altLang="en-US" sz="2800" b="1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유지관리비 절감방안</a:t>
            </a:r>
            <a:endParaRPr lang="ko-KR" altLang="en-US" sz="2800" b="1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647378" y="1115219"/>
            <a:ext cx="417646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altLang="ko-KR" sz="2000" b="1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3</a:t>
            </a:r>
            <a:r>
              <a:rPr lang="en-US" altLang="ko-KR" sz="2000" b="1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2000" b="1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냉난방 시스템 장단점 비교</a:t>
            </a:r>
            <a:endParaRPr lang="ko-KR" altLang="en-US" sz="2000" b="1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88139221"/>
              </p:ext>
            </p:extLst>
          </p:nvPr>
        </p:nvGraphicFramePr>
        <p:xfrm>
          <a:off x="560512" y="1628800"/>
          <a:ext cx="8922147" cy="481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5282"/>
                <a:gridCol w="1872208"/>
                <a:gridCol w="1931054"/>
                <a:gridCol w="2029386"/>
                <a:gridCol w="1944217"/>
              </a:tblGrid>
              <a:tr h="3614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구  분</a:t>
                      </a:r>
                      <a:endParaRPr lang="en-US" altLang="ko-KR" sz="1400" b="0" dirty="0" smtClean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dirty="0" err="1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수축열</a:t>
                      </a:r>
                      <a:endParaRPr lang="en-US" altLang="ko-KR" sz="1400" b="0" dirty="0" smtClean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지 열</a:t>
                      </a:r>
                      <a:endParaRPr lang="ko-KR" altLang="en-US" sz="140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GHP</a:t>
                      </a:r>
                      <a:endParaRPr lang="ko-KR" altLang="en-US" sz="140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EHP</a:t>
                      </a:r>
                      <a:endParaRPr lang="ko-KR" altLang="en-US" sz="140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b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예상 공사비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130%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160%</a:t>
                      </a:r>
                      <a:endParaRPr lang="ko-KR" altLang="en-US" sz="120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120%</a:t>
                      </a:r>
                      <a:endParaRPr lang="ko-KR" altLang="en-US" sz="120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100%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8660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운영 비용</a:t>
                      </a:r>
                      <a:endParaRPr lang="ko-KR" altLang="en-US" sz="130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30%</a:t>
                      </a:r>
                    </a:p>
                  </a:txBody>
                  <a:tcPr anchor="ctr">
                    <a:solidFill>
                      <a:srgbClr val="E3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30%</a:t>
                      </a:r>
                      <a:endParaRPr lang="ko-KR" altLang="en-US" sz="120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solidFill>
                      <a:srgbClr val="E3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80%</a:t>
                      </a:r>
                    </a:p>
                  </a:txBody>
                  <a:tcPr anchor="ctr">
                    <a:solidFill>
                      <a:srgbClr val="E3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100%</a:t>
                      </a:r>
                    </a:p>
                  </a:txBody>
                  <a:tcPr anchor="ctr">
                    <a:solidFill>
                      <a:srgbClr val="E3EBF5"/>
                    </a:solidFill>
                  </a:tcPr>
                </a:tc>
              </a:tr>
              <a:tr h="33193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사용 전력</a:t>
                      </a:r>
                      <a:endParaRPr lang="ko-KR" altLang="en-US" sz="130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심야 전력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(1/3)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일반 전력</a:t>
                      </a:r>
                      <a:endParaRPr lang="ko-KR" altLang="en-US" sz="120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가 </a:t>
                      </a:r>
                      <a:r>
                        <a:rPr kumimoji="1" lang="ko-KR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스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일반전력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정부지원</a:t>
                      </a:r>
                      <a:endParaRPr lang="ko-KR" altLang="en-US" sz="130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12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- </a:t>
                      </a:r>
                      <a:r>
                        <a:rPr lang="ko-KR" altLang="en-US" sz="12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한전지원금</a:t>
                      </a:r>
                      <a:endParaRPr lang="en-US" altLang="ko-KR" sz="1200" dirty="0" smtClean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12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- </a:t>
                      </a:r>
                      <a:r>
                        <a:rPr lang="ko-KR" altLang="en-US" sz="12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설계장려금</a:t>
                      </a:r>
                      <a:endParaRPr lang="ko-KR" altLang="en-US" sz="120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solidFill>
                      <a:srgbClr val="E3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-</a:t>
                      </a:r>
                      <a:r>
                        <a:rPr kumimoji="1" lang="ko-KR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신재생에너지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 자금 대출</a:t>
                      </a:r>
                    </a:p>
                  </a:txBody>
                  <a:tcPr anchor="ctr">
                    <a:solidFill>
                      <a:srgbClr val="E3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-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설치지원금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(25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만원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/RT) 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-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설계 장려금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-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융자 및 세제지원</a:t>
                      </a:r>
                      <a:endParaRPr lang="ko-KR" altLang="en-US" sz="120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solidFill>
                      <a:srgbClr val="E3EBF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solidFill>
                      <a:srgbClr val="E3EBF5"/>
                    </a:solidFill>
                  </a:tcPr>
                </a:tc>
              </a:tr>
              <a:tr h="89532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장점</a:t>
                      </a:r>
                      <a:endParaRPr lang="ko-KR" altLang="en-US" sz="130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1.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운영비용이 저렴하다 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2.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바닥난방이 가능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하다 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3.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전력 </a:t>
                      </a:r>
                      <a:r>
                        <a:rPr kumimoji="1" lang="ko-KR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인입공사비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절감   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 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및 기본요금 절감</a:t>
                      </a:r>
                      <a:endParaRPr lang="ko-KR" altLang="en-US" sz="120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1.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바닥난방이 가능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하다 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228600" marR="0" lvl="0" indent="-22860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2. </a:t>
                      </a:r>
                      <a:r>
                        <a:rPr kumimoji="1" lang="ko-KR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혹한기에도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장비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228600" marR="0" lvl="0" indent="-22860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 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효율이 안정적 이다</a:t>
                      </a:r>
                      <a:endParaRPr lang="ko-KR" altLang="en-US" sz="120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1. </a:t>
                      </a:r>
                      <a:r>
                        <a:rPr kumimoji="1" lang="ko-KR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혹한기에도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장비효율이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228600" marR="0" lvl="0" indent="-22860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 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안정적이다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.</a:t>
                      </a:r>
                    </a:p>
                    <a:p>
                      <a:pPr marL="228600" marR="0" lvl="0" indent="-22860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2.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공사간편 및 동파방지</a:t>
                      </a:r>
                      <a:endParaRPr lang="ko-KR" altLang="en-US" sz="120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1.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공사비가 저렴하다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533400" marR="0" lvl="0" indent="-53340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2.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필요부분에 증설이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533400" marR="0" lvl="0" indent="-53340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편리함</a:t>
                      </a:r>
                      <a:endParaRPr lang="ko-KR" altLang="en-US" sz="120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22758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단점</a:t>
                      </a:r>
                      <a:endParaRPr lang="ko-KR" altLang="en-US" sz="130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ctr" latinLnBrk="1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1.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지하 </a:t>
                      </a:r>
                      <a:r>
                        <a:rPr kumimoji="1" lang="ko-KR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수축열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탱크 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533400" marR="0" lvl="0" indent="-533400" algn="l" defTabSz="914400" rtl="0" eaLnBrk="1" fontAlgn="ctr" latinLnBrk="1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  공간</a:t>
                      </a:r>
                    </a:p>
                    <a:p>
                      <a:pPr algn="ctr" latinLnBrk="1"/>
                      <a:endParaRPr lang="ko-KR" altLang="en-US" sz="120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solidFill>
                      <a:srgbClr val="E3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1.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옥외 천공 면적이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   필요함</a:t>
                      </a:r>
                    </a:p>
                    <a:p>
                      <a:pPr marL="533400" marR="0" lvl="0" indent="-53340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2.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천공에 공사비가 많다</a:t>
                      </a:r>
                    </a:p>
                    <a:p>
                      <a:pPr algn="ctr" latinLnBrk="1"/>
                      <a:endParaRPr lang="ko-KR" altLang="en-US" sz="120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solidFill>
                      <a:srgbClr val="E3EBF5"/>
                    </a:solidFill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ctr" latinLnBrk="1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1.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바닥난방은 별도 설치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533400" marR="0" lvl="0" indent="-533400" algn="l" defTabSz="914400" rtl="0" eaLnBrk="1" fontAlgn="ctr" latinLnBrk="1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2.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법적 가스안전관리자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533400" marR="0" lvl="0" indent="-533400" algn="l" defTabSz="914400" rtl="0" eaLnBrk="1" fontAlgn="ctr" latinLnBrk="1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필요</a:t>
                      </a:r>
                    </a:p>
                    <a:p>
                      <a:pPr algn="ctr" latinLnBrk="1"/>
                      <a:endParaRPr lang="ko-KR" altLang="en-US" sz="120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solidFill>
                      <a:srgbClr val="E3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1.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바닥난방은 별도 설치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533400" marR="0" lvl="0" indent="-533400" algn="l" defTabSz="914400" rtl="0" eaLnBrk="0" fontAlgn="ctr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2. </a:t>
                      </a:r>
                      <a:r>
                        <a:rPr kumimoji="0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계약전력 많아  기본</a:t>
                      </a:r>
                      <a:endParaRPr kumimoji="0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533400" marR="0" lvl="0" indent="-533400" algn="l" defTabSz="914400" rtl="0" eaLnBrk="0" fontAlgn="ctr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  </a:t>
                      </a:r>
                      <a:r>
                        <a:rPr kumimoji="0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요금</a:t>
                      </a: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</a:t>
                      </a:r>
                      <a:r>
                        <a:rPr kumimoji="0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증가</a:t>
                      </a:r>
                    </a:p>
                    <a:p>
                      <a:pPr marL="533400" marR="0" lvl="0" indent="-533400" algn="l" defTabSz="914400" rtl="0" eaLnBrk="0" fontAlgn="ctr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3. </a:t>
                      </a:r>
                      <a:r>
                        <a:rPr kumimoji="0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실외기 설치공간 필요</a:t>
                      </a:r>
                      <a:endParaRPr kumimoji="0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algn="ctr" latinLnBrk="1"/>
                      <a:endParaRPr lang="ko-KR" altLang="en-US" sz="120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solidFill>
                      <a:srgbClr val="E3EBF5"/>
                    </a:solidFill>
                  </a:tcPr>
                </a:tc>
              </a:tr>
            </a:tbl>
          </a:graphicData>
        </a:graphic>
      </p:graphicFrame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7102-3076-4430-8CB1-D511A92F2D22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6875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56" name="Picture 15" descr="22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814344"/>
            <a:ext cx="9906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2513080" y="1348036"/>
            <a:ext cx="561662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5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기   타</a:t>
            </a:r>
            <a:endParaRPr lang="ko-KR" altLang="en-US" sz="3500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80" name="Rectangle 70"/>
          <p:cNvSpPr>
            <a:spLocks noChangeArrowheads="1"/>
          </p:cNvSpPr>
          <p:nvPr/>
        </p:nvSpPr>
        <p:spPr bwMode="auto">
          <a:xfrm>
            <a:off x="2153040" y="2589287"/>
            <a:ext cx="3168352" cy="44319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설립 배경</a:t>
            </a:r>
            <a:endParaRPr lang="en-US" altLang="ko-KR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1" name="Freeform 34"/>
          <p:cNvSpPr>
            <a:spLocks/>
          </p:cNvSpPr>
          <p:nvPr/>
        </p:nvSpPr>
        <p:spPr bwMode="auto">
          <a:xfrm>
            <a:off x="1561193" y="2564904"/>
            <a:ext cx="409736" cy="511549"/>
          </a:xfrm>
          <a:custGeom>
            <a:avLst/>
            <a:gdLst>
              <a:gd name="T0" fmla="*/ 0 w 363"/>
              <a:gd name="T1" fmla="*/ 0 h 454"/>
              <a:gd name="T2" fmla="*/ 300 w 363"/>
              <a:gd name="T3" fmla="*/ 38 h 454"/>
              <a:gd name="T4" fmla="*/ 300 w 363"/>
              <a:gd name="T5" fmla="*/ 374 h 454"/>
              <a:gd name="T6" fmla="*/ 0 w 363"/>
              <a:gd name="T7" fmla="*/ 336 h 454"/>
              <a:gd name="T8" fmla="*/ 0 w 363"/>
              <a:gd name="T9" fmla="*/ 0 h 4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3"/>
              <a:gd name="T16" fmla="*/ 0 h 454"/>
              <a:gd name="T17" fmla="*/ 363 w 363"/>
              <a:gd name="T18" fmla="*/ 454 h 4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3" h="454">
                <a:moveTo>
                  <a:pt x="0" y="0"/>
                </a:moveTo>
                <a:lnTo>
                  <a:pt x="363" y="46"/>
                </a:lnTo>
                <a:lnTo>
                  <a:pt x="363" y="454"/>
                </a:lnTo>
                <a:lnTo>
                  <a:pt x="0" y="408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66AD8"/>
              </a:gs>
              <a:gs pos="100000">
                <a:srgbClr val="4791E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82" name="Freeform 35"/>
          <p:cNvSpPr>
            <a:spLocks/>
          </p:cNvSpPr>
          <p:nvPr/>
        </p:nvSpPr>
        <p:spPr bwMode="auto">
          <a:xfrm>
            <a:off x="1355083" y="2564904"/>
            <a:ext cx="206110" cy="511549"/>
          </a:xfrm>
          <a:custGeom>
            <a:avLst/>
            <a:gdLst>
              <a:gd name="T0" fmla="*/ 151 w 183"/>
              <a:gd name="T1" fmla="*/ 0 h 454"/>
              <a:gd name="T2" fmla="*/ 151 w 183"/>
              <a:gd name="T3" fmla="*/ 336 h 454"/>
              <a:gd name="T4" fmla="*/ 2 w 183"/>
              <a:gd name="T5" fmla="*/ 374 h 454"/>
              <a:gd name="T6" fmla="*/ 0 w 183"/>
              <a:gd name="T7" fmla="*/ 62 h 454"/>
              <a:gd name="T8" fmla="*/ 151 w 183"/>
              <a:gd name="T9" fmla="*/ 0 h 4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3"/>
              <a:gd name="T16" fmla="*/ 0 h 454"/>
              <a:gd name="T17" fmla="*/ 183 w 183"/>
              <a:gd name="T18" fmla="*/ 454 h 4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3" h="454">
                <a:moveTo>
                  <a:pt x="183" y="0"/>
                </a:moveTo>
                <a:lnTo>
                  <a:pt x="183" y="408"/>
                </a:lnTo>
                <a:lnTo>
                  <a:pt x="2" y="454"/>
                </a:lnTo>
                <a:lnTo>
                  <a:pt x="0" y="75"/>
                </a:lnTo>
                <a:lnTo>
                  <a:pt x="183" y="0"/>
                </a:lnTo>
                <a:close/>
              </a:path>
            </a:pathLst>
          </a:custGeom>
          <a:gradFill rotWithShape="1">
            <a:gsLst>
              <a:gs pos="0">
                <a:srgbClr val="04468E"/>
              </a:gs>
              <a:gs pos="100000">
                <a:srgbClr val="032C5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83" name="Freeform 36"/>
          <p:cNvSpPr>
            <a:spLocks/>
          </p:cNvSpPr>
          <p:nvPr/>
        </p:nvSpPr>
        <p:spPr bwMode="auto">
          <a:xfrm>
            <a:off x="1357566" y="3021822"/>
            <a:ext cx="613363" cy="101813"/>
          </a:xfrm>
          <a:custGeom>
            <a:avLst/>
            <a:gdLst>
              <a:gd name="T0" fmla="*/ 0 w 646"/>
              <a:gd name="T1" fmla="*/ 31 h 107"/>
              <a:gd name="T2" fmla="*/ 125 w 646"/>
              <a:gd name="T3" fmla="*/ 0 h 107"/>
              <a:gd name="T4" fmla="*/ 378 w 646"/>
              <a:gd name="T5" fmla="*/ 31 h 107"/>
              <a:gd name="T6" fmla="*/ 282 w 646"/>
              <a:gd name="T7" fmla="*/ 63 h 107"/>
              <a:gd name="T8" fmla="*/ 0 w 646"/>
              <a:gd name="T9" fmla="*/ 31 h 1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46"/>
              <a:gd name="T16" fmla="*/ 0 h 107"/>
              <a:gd name="T17" fmla="*/ 646 w 646"/>
              <a:gd name="T18" fmla="*/ 107 h 1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46" h="107">
                <a:moveTo>
                  <a:pt x="0" y="53"/>
                </a:moveTo>
                <a:lnTo>
                  <a:pt x="214" y="0"/>
                </a:lnTo>
                <a:lnTo>
                  <a:pt x="646" y="54"/>
                </a:lnTo>
                <a:lnTo>
                  <a:pt x="483" y="107"/>
                </a:lnTo>
                <a:lnTo>
                  <a:pt x="0" y="53"/>
                </a:lnTo>
                <a:close/>
              </a:path>
            </a:pathLst>
          </a:custGeom>
          <a:gradFill rotWithShape="1">
            <a:gsLst>
              <a:gs pos="0">
                <a:srgbClr val="066AD8"/>
              </a:gs>
              <a:gs pos="100000">
                <a:srgbClr val="4791E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84" name="Rectangle 42"/>
          <p:cNvSpPr>
            <a:spLocks noChangeArrowheads="1"/>
          </p:cNvSpPr>
          <p:nvPr/>
        </p:nvSpPr>
        <p:spPr bwMode="auto">
          <a:xfrm>
            <a:off x="1570293" y="2631274"/>
            <a:ext cx="319098" cy="36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algn="l" eaLnBrk="1" hangingPunct="1"/>
            <a:r>
              <a:rPr kumimoji="0" lang="en-US" altLang="ko-KR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1</a:t>
            </a:r>
          </a:p>
        </p:txBody>
      </p:sp>
      <p:sp>
        <p:nvSpPr>
          <p:cNvPr id="75" name="Rectangle 71"/>
          <p:cNvSpPr>
            <a:spLocks noChangeArrowheads="1"/>
          </p:cNvSpPr>
          <p:nvPr/>
        </p:nvSpPr>
        <p:spPr bwMode="auto">
          <a:xfrm>
            <a:off x="2153040" y="3212976"/>
            <a:ext cx="3168352" cy="44319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조직 및 인원구성</a:t>
            </a:r>
            <a:endParaRPr lang="en-US" altLang="ko-KR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6" name="Freeform 37"/>
          <p:cNvSpPr>
            <a:spLocks/>
          </p:cNvSpPr>
          <p:nvPr/>
        </p:nvSpPr>
        <p:spPr bwMode="auto">
          <a:xfrm>
            <a:off x="1352600" y="3255148"/>
            <a:ext cx="413461" cy="461884"/>
          </a:xfrm>
          <a:custGeom>
            <a:avLst/>
            <a:gdLst>
              <a:gd name="T0" fmla="*/ 0 w 367"/>
              <a:gd name="T1" fmla="*/ 0 h 410"/>
              <a:gd name="T2" fmla="*/ 302 w 367"/>
              <a:gd name="T3" fmla="*/ 2 h 410"/>
              <a:gd name="T4" fmla="*/ 302 w 367"/>
              <a:gd name="T5" fmla="*/ 338 h 410"/>
              <a:gd name="T6" fmla="*/ 4 w 367"/>
              <a:gd name="T7" fmla="*/ 338 h 410"/>
              <a:gd name="T8" fmla="*/ 0 w 367"/>
              <a:gd name="T9" fmla="*/ 0 h 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7"/>
              <a:gd name="T16" fmla="*/ 0 h 410"/>
              <a:gd name="T17" fmla="*/ 367 w 367"/>
              <a:gd name="T18" fmla="*/ 410 h 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7" h="410">
                <a:moveTo>
                  <a:pt x="0" y="0"/>
                </a:moveTo>
                <a:lnTo>
                  <a:pt x="367" y="2"/>
                </a:lnTo>
                <a:lnTo>
                  <a:pt x="367" y="410"/>
                </a:lnTo>
                <a:lnTo>
                  <a:pt x="4" y="41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21A5FF"/>
              </a:gs>
              <a:gs pos="100000">
                <a:srgbClr val="5BBD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7" name="Freeform 38"/>
          <p:cNvSpPr>
            <a:spLocks/>
          </p:cNvSpPr>
          <p:nvPr/>
        </p:nvSpPr>
        <p:spPr bwMode="auto">
          <a:xfrm>
            <a:off x="1766061" y="3256390"/>
            <a:ext cx="201143" cy="460642"/>
          </a:xfrm>
          <a:custGeom>
            <a:avLst/>
            <a:gdLst>
              <a:gd name="T0" fmla="*/ 0 w 179"/>
              <a:gd name="T1" fmla="*/ 0 h 408"/>
              <a:gd name="T2" fmla="*/ 144 w 179"/>
              <a:gd name="T3" fmla="*/ 5 h 408"/>
              <a:gd name="T4" fmla="*/ 147 w 179"/>
              <a:gd name="T5" fmla="*/ 316 h 408"/>
              <a:gd name="T6" fmla="*/ 0 w 179"/>
              <a:gd name="T7" fmla="*/ 337 h 408"/>
              <a:gd name="T8" fmla="*/ 0 w 179"/>
              <a:gd name="T9" fmla="*/ 0 h 4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9"/>
              <a:gd name="T16" fmla="*/ 0 h 408"/>
              <a:gd name="T17" fmla="*/ 179 w 179"/>
              <a:gd name="T18" fmla="*/ 408 h 4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9" h="408">
                <a:moveTo>
                  <a:pt x="0" y="0"/>
                </a:moveTo>
                <a:lnTo>
                  <a:pt x="176" y="7"/>
                </a:lnTo>
                <a:lnTo>
                  <a:pt x="179" y="382"/>
                </a:lnTo>
                <a:lnTo>
                  <a:pt x="0" y="408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72C0"/>
              </a:gs>
              <a:gs pos="100000">
                <a:srgbClr val="005C9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8" name="Text Box 45"/>
          <p:cNvSpPr txBox="1">
            <a:spLocks noChangeArrowheads="1"/>
          </p:cNvSpPr>
          <p:nvPr/>
        </p:nvSpPr>
        <p:spPr bwMode="auto">
          <a:xfrm>
            <a:off x="1408577" y="3289515"/>
            <a:ext cx="319098" cy="36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eaLnBrk="1" hangingPunct="1"/>
            <a:r>
              <a:rPr kumimoji="0" lang="ko-KR" altLang="en-US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2</a:t>
            </a:r>
            <a:endParaRPr kumimoji="0" lang="ko-KR" altLang="ko-KR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9" name="Rectangle 72"/>
          <p:cNvSpPr>
            <a:spLocks noChangeArrowheads="1"/>
          </p:cNvSpPr>
          <p:nvPr/>
        </p:nvSpPr>
        <p:spPr bwMode="auto">
          <a:xfrm>
            <a:off x="2153040" y="3854832"/>
            <a:ext cx="3168352" cy="44319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보유면허 현황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0" name="Freeform 45"/>
          <p:cNvSpPr>
            <a:spLocks/>
          </p:cNvSpPr>
          <p:nvPr/>
        </p:nvSpPr>
        <p:spPr bwMode="auto">
          <a:xfrm>
            <a:off x="1562434" y="3828732"/>
            <a:ext cx="409736" cy="511549"/>
          </a:xfrm>
          <a:custGeom>
            <a:avLst/>
            <a:gdLst>
              <a:gd name="T0" fmla="*/ 0 w 363"/>
              <a:gd name="T1" fmla="*/ 0 h 454"/>
              <a:gd name="T2" fmla="*/ 300 w 363"/>
              <a:gd name="T3" fmla="*/ 38 h 454"/>
              <a:gd name="T4" fmla="*/ 300 w 363"/>
              <a:gd name="T5" fmla="*/ 374 h 454"/>
              <a:gd name="T6" fmla="*/ 0 w 363"/>
              <a:gd name="T7" fmla="*/ 336 h 454"/>
              <a:gd name="T8" fmla="*/ 0 w 363"/>
              <a:gd name="T9" fmla="*/ 0 h 4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3"/>
              <a:gd name="T16" fmla="*/ 0 h 454"/>
              <a:gd name="T17" fmla="*/ 363 w 363"/>
              <a:gd name="T18" fmla="*/ 454 h 4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3" h="454">
                <a:moveTo>
                  <a:pt x="0" y="0"/>
                </a:moveTo>
                <a:lnTo>
                  <a:pt x="363" y="46"/>
                </a:lnTo>
                <a:lnTo>
                  <a:pt x="363" y="454"/>
                </a:lnTo>
                <a:lnTo>
                  <a:pt x="0" y="408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66AD8"/>
              </a:gs>
              <a:gs pos="100000">
                <a:srgbClr val="4791E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1" name="Freeform 46"/>
          <p:cNvSpPr>
            <a:spLocks/>
          </p:cNvSpPr>
          <p:nvPr/>
        </p:nvSpPr>
        <p:spPr bwMode="auto">
          <a:xfrm>
            <a:off x="1357566" y="3828732"/>
            <a:ext cx="204868" cy="511549"/>
          </a:xfrm>
          <a:custGeom>
            <a:avLst/>
            <a:gdLst>
              <a:gd name="T0" fmla="*/ 149 w 183"/>
              <a:gd name="T1" fmla="*/ 0 h 454"/>
              <a:gd name="T2" fmla="*/ 149 w 183"/>
              <a:gd name="T3" fmla="*/ 336 h 454"/>
              <a:gd name="T4" fmla="*/ 2 w 183"/>
              <a:gd name="T5" fmla="*/ 374 h 454"/>
              <a:gd name="T6" fmla="*/ 0 w 183"/>
              <a:gd name="T7" fmla="*/ 62 h 454"/>
              <a:gd name="T8" fmla="*/ 149 w 183"/>
              <a:gd name="T9" fmla="*/ 0 h 4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3"/>
              <a:gd name="T16" fmla="*/ 0 h 454"/>
              <a:gd name="T17" fmla="*/ 183 w 183"/>
              <a:gd name="T18" fmla="*/ 454 h 4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3" h="454">
                <a:moveTo>
                  <a:pt x="183" y="0"/>
                </a:moveTo>
                <a:lnTo>
                  <a:pt x="183" y="408"/>
                </a:lnTo>
                <a:lnTo>
                  <a:pt x="2" y="454"/>
                </a:lnTo>
                <a:lnTo>
                  <a:pt x="0" y="75"/>
                </a:lnTo>
                <a:lnTo>
                  <a:pt x="183" y="0"/>
                </a:lnTo>
                <a:close/>
              </a:path>
            </a:pathLst>
          </a:custGeom>
          <a:gradFill rotWithShape="1">
            <a:gsLst>
              <a:gs pos="0">
                <a:srgbClr val="04468E"/>
              </a:gs>
              <a:gs pos="100000">
                <a:srgbClr val="032C5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2" name="Freeform 47"/>
          <p:cNvSpPr>
            <a:spLocks/>
          </p:cNvSpPr>
          <p:nvPr/>
        </p:nvSpPr>
        <p:spPr bwMode="auto">
          <a:xfrm>
            <a:off x="1360049" y="4286891"/>
            <a:ext cx="612121" cy="100572"/>
          </a:xfrm>
          <a:custGeom>
            <a:avLst/>
            <a:gdLst>
              <a:gd name="T0" fmla="*/ 0 w 646"/>
              <a:gd name="T1" fmla="*/ 30 h 107"/>
              <a:gd name="T2" fmla="*/ 124 w 646"/>
              <a:gd name="T3" fmla="*/ 0 h 107"/>
              <a:gd name="T4" fmla="*/ 376 w 646"/>
              <a:gd name="T5" fmla="*/ 31 h 107"/>
              <a:gd name="T6" fmla="*/ 282 w 646"/>
              <a:gd name="T7" fmla="*/ 61 h 107"/>
              <a:gd name="T8" fmla="*/ 0 w 646"/>
              <a:gd name="T9" fmla="*/ 30 h 1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46"/>
              <a:gd name="T16" fmla="*/ 0 h 107"/>
              <a:gd name="T17" fmla="*/ 646 w 646"/>
              <a:gd name="T18" fmla="*/ 107 h 1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46" h="107">
                <a:moveTo>
                  <a:pt x="0" y="53"/>
                </a:moveTo>
                <a:lnTo>
                  <a:pt x="214" y="0"/>
                </a:lnTo>
                <a:lnTo>
                  <a:pt x="646" y="54"/>
                </a:lnTo>
                <a:lnTo>
                  <a:pt x="483" y="107"/>
                </a:lnTo>
                <a:lnTo>
                  <a:pt x="0" y="53"/>
                </a:lnTo>
                <a:close/>
              </a:path>
            </a:pathLst>
          </a:custGeom>
          <a:gradFill rotWithShape="1">
            <a:gsLst>
              <a:gs pos="0">
                <a:srgbClr val="066AD8"/>
              </a:gs>
              <a:gs pos="100000">
                <a:srgbClr val="4791E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3" name="Rectangle 50"/>
          <p:cNvSpPr>
            <a:spLocks noChangeArrowheads="1"/>
          </p:cNvSpPr>
          <p:nvPr/>
        </p:nvSpPr>
        <p:spPr bwMode="auto">
          <a:xfrm>
            <a:off x="1608357" y="3889195"/>
            <a:ext cx="319098" cy="36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algn="l" eaLnBrk="1" hangingPunct="1"/>
            <a:r>
              <a:rPr kumimoji="0" lang="en-US" altLang="ko-KR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3</a:t>
            </a:r>
          </a:p>
        </p:txBody>
      </p:sp>
      <p:pic>
        <p:nvPicPr>
          <p:cNvPr id="85" name="Picture 147" descr="Untitled-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884" y="5137365"/>
            <a:ext cx="650881" cy="158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71"/>
          <p:cNvSpPr>
            <a:spLocks noChangeArrowheads="1"/>
          </p:cNvSpPr>
          <p:nvPr/>
        </p:nvSpPr>
        <p:spPr bwMode="auto">
          <a:xfrm>
            <a:off x="2153040" y="4476804"/>
            <a:ext cx="3168352" cy="44319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KCM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경쟁력</a:t>
            </a:r>
            <a:endParaRPr lang="en-US" altLang="ko-KR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1" name="Freeform 37"/>
          <p:cNvSpPr>
            <a:spLocks/>
          </p:cNvSpPr>
          <p:nvPr/>
        </p:nvSpPr>
        <p:spPr bwMode="auto">
          <a:xfrm>
            <a:off x="1352600" y="4518976"/>
            <a:ext cx="413461" cy="461884"/>
          </a:xfrm>
          <a:custGeom>
            <a:avLst/>
            <a:gdLst>
              <a:gd name="T0" fmla="*/ 0 w 367"/>
              <a:gd name="T1" fmla="*/ 0 h 410"/>
              <a:gd name="T2" fmla="*/ 302 w 367"/>
              <a:gd name="T3" fmla="*/ 2 h 410"/>
              <a:gd name="T4" fmla="*/ 302 w 367"/>
              <a:gd name="T5" fmla="*/ 338 h 410"/>
              <a:gd name="T6" fmla="*/ 4 w 367"/>
              <a:gd name="T7" fmla="*/ 338 h 410"/>
              <a:gd name="T8" fmla="*/ 0 w 367"/>
              <a:gd name="T9" fmla="*/ 0 h 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7"/>
              <a:gd name="T16" fmla="*/ 0 h 410"/>
              <a:gd name="T17" fmla="*/ 367 w 367"/>
              <a:gd name="T18" fmla="*/ 410 h 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7" h="410">
                <a:moveTo>
                  <a:pt x="0" y="0"/>
                </a:moveTo>
                <a:lnTo>
                  <a:pt x="367" y="2"/>
                </a:lnTo>
                <a:lnTo>
                  <a:pt x="367" y="410"/>
                </a:lnTo>
                <a:lnTo>
                  <a:pt x="4" y="41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21A5FF"/>
              </a:gs>
              <a:gs pos="100000">
                <a:srgbClr val="5BBD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2" name="Freeform 38"/>
          <p:cNvSpPr>
            <a:spLocks/>
          </p:cNvSpPr>
          <p:nvPr/>
        </p:nvSpPr>
        <p:spPr bwMode="auto">
          <a:xfrm>
            <a:off x="1766061" y="4520218"/>
            <a:ext cx="201143" cy="460642"/>
          </a:xfrm>
          <a:custGeom>
            <a:avLst/>
            <a:gdLst>
              <a:gd name="T0" fmla="*/ 0 w 179"/>
              <a:gd name="T1" fmla="*/ 0 h 408"/>
              <a:gd name="T2" fmla="*/ 144 w 179"/>
              <a:gd name="T3" fmla="*/ 5 h 408"/>
              <a:gd name="T4" fmla="*/ 147 w 179"/>
              <a:gd name="T5" fmla="*/ 316 h 408"/>
              <a:gd name="T6" fmla="*/ 0 w 179"/>
              <a:gd name="T7" fmla="*/ 337 h 408"/>
              <a:gd name="T8" fmla="*/ 0 w 179"/>
              <a:gd name="T9" fmla="*/ 0 h 4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9"/>
              <a:gd name="T16" fmla="*/ 0 h 408"/>
              <a:gd name="T17" fmla="*/ 179 w 179"/>
              <a:gd name="T18" fmla="*/ 408 h 4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9" h="408">
                <a:moveTo>
                  <a:pt x="0" y="0"/>
                </a:moveTo>
                <a:lnTo>
                  <a:pt x="176" y="7"/>
                </a:lnTo>
                <a:lnTo>
                  <a:pt x="179" y="382"/>
                </a:lnTo>
                <a:lnTo>
                  <a:pt x="0" y="408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72C0"/>
              </a:gs>
              <a:gs pos="100000">
                <a:srgbClr val="005C9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3" name="Text Box 45"/>
          <p:cNvSpPr txBox="1">
            <a:spLocks noChangeArrowheads="1"/>
          </p:cNvSpPr>
          <p:nvPr/>
        </p:nvSpPr>
        <p:spPr bwMode="auto">
          <a:xfrm>
            <a:off x="1408577" y="4553343"/>
            <a:ext cx="319098" cy="36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eaLnBrk="1" hangingPunct="1"/>
            <a:r>
              <a:rPr kumimoji="0" lang="en-US" altLang="ko-KR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4</a:t>
            </a:r>
            <a:endParaRPr kumimoji="0" lang="ko-KR" altLang="ko-KR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4" name="Rectangle 72"/>
          <p:cNvSpPr>
            <a:spLocks noChangeArrowheads="1"/>
          </p:cNvSpPr>
          <p:nvPr/>
        </p:nvSpPr>
        <p:spPr bwMode="auto">
          <a:xfrm>
            <a:off x="2153040" y="5118660"/>
            <a:ext cx="3168352" cy="44319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성전건축 실적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5" name="Freeform 45"/>
          <p:cNvSpPr>
            <a:spLocks/>
          </p:cNvSpPr>
          <p:nvPr/>
        </p:nvSpPr>
        <p:spPr bwMode="auto">
          <a:xfrm>
            <a:off x="1562434" y="5092560"/>
            <a:ext cx="409736" cy="511549"/>
          </a:xfrm>
          <a:custGeom>
            <a:avLst/>
            <a:gdLst>
              <a:gd name="T0" fmla="*/ 0 w 363"/>
              <a:gd name="T1" fmla="*/ 0 h 454"/>
              <a:gd name="T2" fmla="*/ 300 w 363"/>
              <a:gd name="T3" fmla="*/ 38 h 454"/>
              <a:gd name="T4" fmla="*/ 300 w 363"/>
              <a:gd name="T5" fmla="*/ 374 h 454"/>
              <a:gd name="T6" fmla="*/ 0 w 363"/>
              <a:gd name="T7" fmla="*/ 336 h 454"/>
              <a:gd name="T8" fmla="*/ 0 w 363"/>
              <a:gd name="T9" fmla="*/ 0 h 4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3"/>
              <a:gd name="T16" fmla="*/ 0 h 454"/>
              <a:gd name="T17" fmla="*/ 363 w 363"/>
              <a:gd name="T18" fmla="*/ 454 h 4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3" h="454">
                <a:moveTo>
                  <a:pt x="0" y="0"/>
                </a:moveTo>
                <a:lnTo>
                  <a:pt x="363" y="46"/>
                </a:lnTo>
                <a:lnTo>
                  <a:pt x="363" y="454"/>
                </a:lnTo>
                <a:lnTo>
                  <a:pt x="0" y="408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66AD8"/>
              </a:gs>
              <a:gs pos="100000">
                <a:srgbClr val="4791E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6" name="Freeform 46"/>
          <p:cNvSpPr>
            <a:spLocks/>
          </p:cNvSpPr>
          <p:nvPr/>
        </p:nvSpPr>
        <p:spPr bwMode="auto">
          <a:xfrm>
            <a:off x="1357566" y="5092560"/>
            <a:ext cx="204868" cy="511549"/>
          </a:xfrm>
          <a:custGeom>
            <a:avLst/>
            <a:gdLst>
              <a:gd name="T0" fmla="*/ 149 w 183"/>
              <a:gd name="T1" fmla="*/ 0 h 454"/>
              <a:gd name="T2" fmla="*/ 149 w 183"/>
              <a:gd name="T3" fmla="*/ 336 h 454"/>
              <a:gd name="T4" fmla="*/ 2 w 183"/>
              <a:gd name="T5" fmla="*/ 374 h 454"/>
              <a:gd name="T6" fmla="*/ 0 w 183"/>
              <a:gd name="T7" fmla="*/ 62 h 454"/>
              <a:gd name="T8" fmla="*/ 149 w 183"/>
              <a:gd name="T9" fmla="*/ 0 h 4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3"/>
              <a:gd name="T16" fmla="*/ 0 h 454"/>
              <a:gd name="T17" fmla="*/ 183 w 183"/>
              <a:gd name="T18" fmla="*/ 454 h 4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3" h="454">
                <a:moveTo>
                  <a:pt x="183" y="0"/>
                </a:moveTo>
                <a:lnTo>
                  <a:pt x="183" y="408"/>
                </a:lnTo>
                <a:lnTo>
                  <a:pt x="2" y="454"/>
                </a:lnTo>
                <a:lnTo>
                  <a:pt x="0" y="75"/>
                </a:lnTo>
                <a:lnTo>
                  <a:pt x="183" y="0"/>
                </a:lnTo>
                <a:close/>
              </a:path>
            </a:pathLst>
          </a:custGeom>
          <a:gradFill rotWithShape="1">
            <a:gsLst>
              <a:gs pos="0">
                <a:srgbClr val="04468E"/>
              </a:gs>
              <a:gs pos="100000">
                <a:srgbClr val="032C5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7" name="Freeform 47"/>
          <p:cNvSpPr>
            <a:spLocks/>
          </p:cNvSpPr>
          <p:nvPr/>
        </p:nvSpPr>
        <p:spPr bwMode="auto">
          <a:xfrm>
            <a:off x="1360049" y="5550719"/>
            <a:ext cx="612121" cy="100572"/>
          </a:xfrm>
          <a:custGeom>
            <a:avLst/>
            <a:gdLst>
              <a:gd name="T0" fmla="*/ 0 w 646"/>
              <a:gd name="T1" fmla="*/ 30 h 107"/>
              <a:gd name="T2" fmla="*/ 124 w 646"/>
              <a:gd name="T3" fmla="*/ 0 h 107"/>
              <a:gd name="T4" fmla="*/ 376 w 646"/>
              <a:gd name="T5" fmla="*/ 31 h 107"/>
              <a:gd name="T6" fmla="*/ 282 w 646"/>
              <a:gd name="T7" fmla="*/ 61 h 107"/>
              <a:gd name="T8" fmla="*/ 0 w 646"/>
              <a:gd name="T9" fmla="*/ 30 h 1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46"/>
              <a:gd name="T16" fmla="*/ 0 h 107"/>
              <a:gd name="T17" fmla="*/ 646 w 646"/>
              <a:gd name="T18" fmla="*/ 107 h 1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46" h="107">
                <a:moveTo>
                  <a:pt x="0" y="53"/>
                </a:moveTo>
                <a:lnTo>
                  <a:pt x="214" y="0"/>
                </a:lnTo>
                <a:lnTo>
                  <a:pt x="646" y="54"/>
                </a:lnTo>
                <a:lnTo>
                  <a:pt x="483" y="107"/>
                </a:lnTo>
                <a:lnTo>
                  <a:pt x="0" y="53"/>
                </a:lnTo>
                <a:close/>
              </a:path>
            </a:pathLst>
          </a:custGeom>
          <a:gradFill rotWithShape="1">
            <a:gsLst>
              <a:gs pos="0">
                <a:srgbClr val="066AD8"/>
              </a:gs>
              <a:gs pos="100000">
                <a:srgbClr val="4791E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8" name="Rectangle 50"/>
          <p:cNvSpPr>
            <a:spLocks noChangeArrowheads="1"/>
          </p:cNvSpPr>
          <p:nvPr/>
        </p:nvSpPr>
        <p:spPr bwMode="auto">
          <a:xfrm>
            <a:off x="1608357" y="5153023"/>
            <a:ext cx="319098" cy="36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algn="l" eaLnBrk="1" hangingPunct="1"/>
            <a:r>
              <a:rPr kumimoji="0" lang="en-US" altLang="ko-KR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5</a:t>
            </a:r>
            <a:endParaRPr kumimoji="0" lang="en-US" altLang="ko-KR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7102-3076-4430-8CB1-D511A92F2D22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95486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3" descr="1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3287" y="1175891"/>
            <a:ext cx="2308225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그림 47" descr="백그라운드1.png"/>
          <p:cNvPicPr>
            <a:picLocks noChangeAspect="1"/>
          </p:cNvPicPr>
          <p:nvPr/>
        </p:nvPicPr>
        <p:blipFill>
          <a:blip r:embed="rId3" cstate="print">
            <a:lum bright="10000"/>
          </a:blip>
          <a:srcRect t="34325"/>
          <a:stretch>
            <a:fillRect/>
          </a:stretch>
        </p:blipFill>
        <p:spPr>
          <a:xfrm>
            <a:off x="-624" y="3972940"/>
            <a:ext cx="9906624" cy="2885060"/>
          </a:xfrm>
          <a:prstGeom prst="rect">
            <a:avLst/>
          </a:prstGeom>
        </p:spPr>
      </p:pic>
      <p:pic>
        <p:nvPicPr>
          <p:cNvPr id="6" name="그림 88" descr="가로빛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4504" b="40143"/>
          <a:stretch>
            <a:fillRect/>
          </a:stretch>
        </p:blipFill>
        <p:spPr bwMode="auto">
          <a:xfrm>
            <a:off x="3946848" y="2800474"/>
            <a:ext cx="2646362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그림 30" descr="그림3.png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52600" y="1916832"/>
            <a:ext cx="1389769" cy="1394749"/>
          </a:xfrm>
          <a:prstGeom prst="rect">
            <a:avLst/>
          </a:prstGeom>
        </p:spPr>
      </p:pic>
      <p:pic>
        <p:nvPicPr>
          <p:cNvPr id="32" name="그림 31" descr="도로공사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79523" y="2294670"/>
            <a:ext cx="1046822" cy="630428"/>
          </a:xfrm>
          <a:prstGeom prst="rect">
            <a:avLst/>
          </a:prstGeom>
        </p:spPr>
      </p:pic>
      <p:pic>
        <p:nvPicPr>
          <p:cNvPr id="30" name="그림 4" descr="한국건설관리공사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3509" y="1730936"/>
            <a:ext cx="1515619" cy="105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3273529" y="1556006"/>
            <a:ext cx="261128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defTabSz="957789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500" spc="-60" dirty="0" smtClean="0">
                <a:ln>
                  <a:prstDash val="solid"/>
                </a:ln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kumimoji="0" lang="ko-KR" altLang="en-US" sz="1500" spc="-60" dirty="0" smtClean="0">
                <a:ln>
                  <a:prstDash val="solid"/>
                </a:ln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팔당대교 </a:t>
            </a:r>
            <a:r>
              <a:rPr kumimoji="0" lang="ko-KR" altLang="en-US" sz="1500" spc="-60" dirty="0">
                <a:ln>
                  <a:prstDash val="solid"/>
                </a:ln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붕괴</a:t>
            </a:r>
            <a:endParaRPr kumimoji="0" lang="en-US" altLang="ko-KR" sz="1500" spc="-60" dirty="0">
              <a:ln>
                <a:prstDash val="solid"/>
              </a:ln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defTabSz="957789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500" spc="-60" dirty="0" smtClean="0">
                <a:ln>
                  <a:prstDash val="solid"/>
                </a:ln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kumimoji="0" lang="ko-KR" altLang="en-US" sz="1500" spc="-60" dirty="0" err="1" smtClean="0">
                <a:ln>
                  <a:prstDash val="solid"/>
                </a:ln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신행주대교</a:t>
            </a:r>
            <a:r>
              <a:rPr kumimoji="0" lang="ko-KR" altLang="en-US" sz="1500" spc="-60" dirty="0" smtClean="0">
                <a:ln>
                  <a:prstDash val="solid"/>
                </a:ln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kumimoji="0" lang="ko-KR" altLang="en-US" sz="1500" spc="-60" dirty="0">
                <a:ln>
                  <a:prstDash val="solid"/>
                </a:ln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붕괴</a:t>
            </a:r>
            <a:endParaRPr kumimoji="0" lang="en-US" altLang="ko-KR" sz="1500" spc="-60" dirty="0">
              <a:ln>
                <a:prstDash val="solid"/>
              </a:ln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defTabSz="957789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500" spc="-60" dirty="0" smtClean="0">
                <a:ln>
                  <a:prstDash val="solid"/>
                </a:ln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kumimoji="0" lang="ko-KR" altLang="en-US" sz="1500" spc="-60" dirty="0" err="1" smtClean="0">
                <a:ln>
                  <a:prstDash val="solid"/>
                </a:ln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부산구포</a:t>
            </a:r>
            <a:r>
              <a:rPr kumimoji="0" lang="ko-KR" altLang="en-US" sz="1500" spc="-60" dirty="0" smtClean="0">
                <a:ln>
                  <a:prstDash val="solid"/>
                </a:ln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kumimoji="0" lang="ko-KR" altLang="en-US" sz="1500" spc="-60" dirty="0">
                <a:ln>
                  <a:prstDash val="solid"/>
                </a:ln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열차전복</a:t>
            </a:r>
            <a:endParaRPr kumimoji="0" lang="en-US" altLang="ko-KR" sz="1500" spc="-60" dirty="0">
              <a:ln>
                <a:prstDash val="solid"/>
              </a:ln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defTabSz="957789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500" spc="-60" dirty="0" smtClean="0">
                <a:ln>
                  <a:prstDash val="solid"/>
                </a:ln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  등 </a:t>
            </a:r>
            <a:r>
              <a:rPr kumimoji="0" lang="ko-KR" altLang="en-US" sz="1500" spc="-60" dirty="0">
                <a:ln>
                  <a:prstDash val="solid"/>
                </a:ln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대형사고 발생</a:t>
            </a:r>
            <a:endParaRPr kumimoji="0" lang="en-US" altLang="ko-KR" sz="1500" spc="-60" dirty="0">
              <a:ln>
                <a:prstDash val="solid"/>
              </a:ln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27" name="그림 26" descr="그림3.png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2480" y="3142586"/>
            <a:ext cx="2222664" cy="2230630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9" cstate="print">
            <a:extLst/>
          </a:blip>
          <a:stretch>
            <a:fillRect/>
          </a:stretch>
        </p:blipFill>
        <p:spPr>
          <a:xfrm>
            <a:off x="461302" y="3642060"/>
            <a:ext cx="1818873" cy="1251377"/>
          </a:xfrm>
          <a:prstGeom prst="rect">
            <a:avLst/>
          </a:prstGeom>
        </p:spPr>
      </p:pic>
      <p:pic>
        <p:nvPicPr>
          <p:cNvPr id="25" name="그림 24" descr="그림3.png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44194" y="5106077"/>
            <a:ext cx="1414199" cy="1419267"/>
          </a:xfrm>
          <a:prstGeom prst="rect">
            <a:avLst/>
          </a:prstGeom>
        </p:spPr>
      </p:pic>
      <p:pic>
        <p:nvPicPr>
          <p:cNvPr id="26" name="그림 25" descr="수자원공사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759657" y="5326608"/>
            <a:ext cx="1098272" cy="1015901"/>
          </a:xfrm>
          <a:prstGeom prst="rect">
            <a:avLst/>
          </a:prstGeom>
        </p:spPr>
      </p:pic>
      <p:pic>
        <p:nvPicPr>
          <p:cNvPr id="21" name="그림 20" descr="그림3.png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13211" y="3385215"/>
            <a:ext cx="1435546" cy="1440690"/>
          </a:xfrm>
          <a:prstGeom prst="rect">
            <a:avLst/>
          </a:prstGeom>
        </p:spPr>
      </p:pic>
      <p:grpSp>
        <p:nvGrpSpPr>
          <p:cNvPr id="34" name="그룹 33"/>
          <p:cNvGrpSpPr/>
          <p:nvPr/>
        </p:nvGrpSpPr>
        <p:grpSpPr>
          <a:xfrm>
            <a:off x="8439150" y="376089"/>
            <a:ext cx="1466850" cy="360040"/>
            <a:chOff x="8439150" y="298748"/>
            <a:chExt cx="1466850" cy="360040"/>
          </a:xfrm>
        </p:grpSpPr>
        <p:grpSp>
          <p:nvGrpSpPr>
            <p:cNvPr id="35" name="그룹 34"/>
            <p:cNvGrpSpPr/>
            <p:nvPr/>
          </p:nvGrpSpPr>
          <p:grpSpPr>
            <a:xfrm>
              <a:off x="8439150" y="323850"/>
              <a:ext cx="1466850" cy="333375"/>
              <a:chOff x="8121352" y="239440"/>
              <a:chExt cx="1784648" cy="432048"/>
            </a:xfrm>
          </p:grpSpPr>
          <p:sp>
            <p:nvSpPr>
              <p:cNvPr id="37" name="모서리가 둥근 직사각형 36"/>
              <p:cNvSpPr/>
              <p:nvPr/>
            </p:nvSpPr>
            <p:spPr>
              <a:xfrm>
                <a:off x="8121352" y="239440"/>
                <a:ext cx="288032" cy="432048"/>
              </a:xfrm>
              <a:prstGeom prst="roundRect">
                <a:avLst>
                  <a:gd name="adj" fmla="val 2328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8" name="모서리가 둥근 직사각형 37"/>
              <p:cNvSpPr/>
              <p:nvPr/>
            </p:nvSpPr>
            <p:spPr>
              <a:xfrm>
                <a:off x="8337376" y="239440"/>
                <a:ext cx="1568624" cy="432048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6" name="직사각형 35"/>
            <p:cNvSpPr/>
            <p:nvPr/>
          </p:nvSpPr>
          <p:spPr>
            <a:xfrm>
              <a:off x="8557520" y="298748"/>
              <a:ext cx="1276472" cy="360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r"/>
              <a:r>
                <a:rPr lang="ko-KR" altLang="en-US" sz="1200" dirty="0" smtClean="0"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성전건축 유의사항</a:t>
              </a:r>
              <a:endParaRPr lang="ko-KR" altLang="en-US" sz="12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39" name="직사각형 38"/>
          <p:cNvSpPr/>
          <p:nvPr/>
        </p:nvSpPr>
        <p:spPr>
          <a:xfrm>
            <a:off x="647378" y="221171"/>
            <a:ext cx="624983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ko-KR" altLang="en-US" sz="2800" b="1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기  타</a:t>
            </a:r>
            <a:endParaRPr lang="ko-KR" altLang="en-US" sz="2800" b="1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647378" y="1115219"/>
            <a:ext cx="417646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altLang="ko-KR" sz="2000" b="1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r>
              <a:rPr lang="en-US" altLang="ko-KR" sz="2000" b="1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2000" b="1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설립배경</a:t>
            </a:r>
            <a:endParaRPr lang="ko-KR" altLang="en-US" sz="2000" b="1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41" name="그림 4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5287" y="3659031"/>
            <a:ext cx="865194" cy="634065"/>
          </a:xfrm>
          <a:prstGeom prst="rect">
            <a:avLst/>
          </a:prstGeom>
        </p:spPr>
      </p:pic>
      <p:pic>
        <p:nvPicPr>
          <p:cNvPr id="42" name="그림 4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3621" y="4282458"/>
            <a:ext cx="1068016" cy="196182"/>
          </a:xfrm>
          <a:prstGeom prst="rect">
            <a:avLst/>
          </a:prstGeom>
        </p:spPr>
      </p:pic>
      <p:grpSp>
        <p:nvGrpSpPr>
          <p:cNvPr id="82" name="그룹 81"/>
          <p:cNvGrpSpPr/>
          <p:nvPr/>
        </p:nvGrpSpPr>
        <p:grpSpPr>
          <a:xfrm>
            <a:off x="4321506" y="3429000"/>
            <a:ext cx="5039880" cy="935037"/>
            <a:chOff x="4452463" y="3573016"/>
            <a:chExt cx="5381529" cy="935037"/>
          </a:xfrm>
        </p:grpSpPr>
        <p:sp>
          <p:nvSpPr>
            <p:cNvPr id="77" name="AutoShape 2"/>
            <p:cNvSpPr>
              <a:spLocks noChangeArrowheads="1"/>
            </p:cNvSpPr>
            <p:nvPr/>
          </p:nvSpPr>
          <p:spPr bwMode="auto">
            <a:xfrm>
              <a:off x="5117625" y="3601591"/>
              <a:ext cx="4716367" cy="841375"/>
            </a:xfrm>
            <a:prstGeom prst="roundRect">
              <a:avLst>
                <a:gd name="adj" fmla="val 2444"/>
              </a:avLst>
            </a:prstGeom>
            <a:solidFill>
              <a:schemeClr val="bg1"/>
            </a:solidFill>
            <a:ln w="25400">
              <a:solidFill>
                <a:srgbClr val="006DDA"/>
              </a:solidFill>
              <a:round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lIns="180000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endParaRPr lang="ko-KR" altLang="ko-KR" sz="1400"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78" name="Text Box 5"/>
            <p:cNvSpPr txBox="1">
              <a:spLocks noChangeArrowheads="1"/>
            </p:cNvSpPr>
            <p:nvPr/>
          </p:nvSpPr>
          <p:spPr bwMode="auto">
            <a:xfrm>
              <a:off x="6609184" y="3816225"/>
              <a:ext cx="3059799" cy="389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hangingPunct="1">
                <a:lnSpc>
                  <a:spcPct val="110000"/>
                </a:lnSpc>
                <a:buFont typeface="Wingdings" pitchFamily="2" charset="2"/>
                <a:buChar char="§"/>
              </a:pPr>
              <a:r>
                <a:rPr lang="ko-KR" altLang="en-US" sz="2000" dirty="0" smtClean="0">
                  <a:latin typeface="HY헤드라인M" pitchFamily="18" charset="-127"/>
                  <a:ea typeface="HY헤드라인M" pitchFamily="18" charset="-127"/>
                </a:rPr>
                <a:t>감리전문회사 설립</a:t>
              </a:r>
              <a:endParaRPr lang="ko-KR" altLang="en-US" sz="2000" dirty="0"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79" name="AutoShape 10"/>
            <p:cNvSpPr>
              <a:spLocks noChangeArrowheads="1"/>
            </p:cNvSpPr>
            <p:nvPr/>
          </p:nvSpPr>
          <p:spPr bwMode="auto">
            <a:xfrm>
              <a:off x="4452463" y="3573016"/>
              <a:ext cx="2122487" cy="935037"/>
            </a:xfrm>
            <a:prstGeom prst="homePlate">
              <a:avLst>
                <a:gd name="adj" fmla="val 40891"/>
              </a:avLst>
            </a:prstGeom>
            <a:gradFill rotWithShape="1">
              <a:gsLst>
                <a:gs pos="0">
                  <a:srgbClr val="3399FF"/>
                </a:gs>
                <a:gs pos="100000">
                  <a:srgbClr val="2266AA"/>
                </a:gs>
              </a:gsLst>
              <a:lin ang="0" scaled="1"/>
            </a:gradFill>
            <a:ln w="22225">
              <a:solidFill>
                <a:schemeClr val="bg1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80" name="AutoShape 11"/>
            <p:cNvSpPr>
              <a:spLocks noChangeArrowheads="1"/>
            </p:cNvSpPr>
            <p:nvPr/>
          </p:nvSpPr>
          <p:spPr bwMode="auto">
            <a:xfrm>
              <a:off x="4546125" y="3644453"/>
              <a:ext cx="1925638" cy="792163"/>
            </a:xfrm>
            <a:prstGeom prst="homePlate">
              <a:avLst>
                <a:gd name="adj" fmla="val 40436"/>
              </a:avLst>
            </a:prstGeom>
            <a:noFill/>
            <a:ln w="22225" cap="rnd">
              <a:solidFill>
                <a:schemeClr val="bg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33CCCC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81" name="Text Box 18"/>
            <p:cNvSpPr txBox="1">
              <a:spLocks noChangeArrowheads="1"/>
            </p:cNvSpPr>
            <p:nvPr/>
          </p:nvSpPr>
          <p:spPr bwMode="auto">
            <a:xfrm>
              <a:off x="4664968" y="3701603"/>
              <a:ext cx="1314784" cy="707886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kumimoji="0" lang="en-US" altLang="ko-KR" sz="2000" dirty="0" smtClean="0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1993</a:t>
              </a:r>
              <a:r>
                <a:rPr kumimoji="0" lang="ko-KR" altLang="en-US" sz="2000" dirty="0" smtClean="0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년</a:t>
              </a:r>
              <a:endParaRPr kumimoji="0" lang="en-US" altLang="ko-KR" sz="20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endParaRPr>
            </a:p>
            <a:p>
              <a:pPr algn="ctr" eaLnBrk="1" hangingPunct="1"/>
              <a:r>
                <a:rPr kumimoji="0" lang="ko-KR" altLang="en-US" sz="2000" dirty="0" smtClean="0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 </a:t>
              </a:r>
              <a:r>
                <a:rPr kumimoji="0" lang="en-US" altLang="ko-KR" sz="2000" dirty="0" smtClean="0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5</a:t>
              </a:r>
              <a:r>
                <a:rPr kumimoji="0" lang="ko-KR" altLang="en-US" sz="2000" dirty="0" smtClean="0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월 </a:t>
              </a:r>
              <a:r>
                <a:rPr kumimoji="0" lang="en-US" altLang="ko-KR" sz="2000" dirty="0" smtClean="0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26</a:t>
              </a:r>
              <a:r>
                <a:rPr kumimoji="0" lang="ko-KR" altLang="en-US" sz="2000" dirty="0" smtClean="0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일</a:t>
              </a:r>
              <a:endParaRPr kumimoji="0" lang="ko-KR" altLang="en-US" sz="20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83" name="그룹 82"/>
          <p:cNvGrpSpPr/>
          <p:nvPr/>
        </p:nvGrpSpPr>
        <p:grpSpPr>
          <a:xfrm>
            <a:off x="4321506" y="4521325"/>
            <a:ext cx="5167998" cy="935037"/>
            <a:chOff x="4452463" y="3573016"/>
            <a:chExt cx="5518332" cy="935037"/>
          </a:xfrm>
        </p:grpSpPr>
        <p:sp>
          <p:nvSpPr>
            <p:cNvPr id="84" name="AutoShape 2"/>
            <p:cNvSpPr>
              <a:spLocks noChangeArrowheads="1"/>
            </p:cNvSpPr>
            <p:nvPr/>
          </p:nvSpPr>
          <p:spPr bwMode="auto">
            <a:xfrm>
              <a:off x="5117625" y="3601591"/>
              <a:ext cx="4716367" cy="841375"/>
            </a:xfrm>
            <a:prstGeom prst="roundRect">
              <a:avLst>
                <a:gd name="adj" fmla="val 2444"/>
              </a:avLst>
            </a:prstGeom>
            <a:solidFill>
              <a:schemeClr val="bg1"/>
            </a:solidFill>
            <a:ln w="25400">
              <a:solidFill>
                <a:srgbClr val="006DDA"/>
              </a:solidFill>
              <a:round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lIns="180000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endParaRPr lang="ko-KR" altLang="ko-KR" sz="1400"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85" name="Text Box 5"/>
            <p:cNvSpPr txBox="1">
              <a:spLocks noChangeArrowheads="1"/>
            </p:cNvSpPr>
            <p:nvPr/>
          </p:nvSpPr>
          <p:spPr bwMode="auto">
            <a:xfrm>
              <a:off x="6609183" y="3816225"/>
              <a:ext cx="3361612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hangingPunct="1">
                <a:lnSpc>
                  <a:spcPct val="110000"/>
                </a:lnSpc>
                <a:buFont typeface="Wingdings" pitchFamily="2" charset="2"/>
                <a:buChar char="§"/>
              </a:pPr>
              <a:r>
                <a:rPr lang="en-US" altLang="ko-KR" sz="2000" dirty="0" smtClean="0">
                  <a:latin typeface="HY헤드라인M" pitchFamily="18" charset="-127"/>
                  <a:ea typeface="HY헤드라인M" pitchFamily="18" charset="-127"/>
                </a:rPr>
                <a:t>4</a:t>
              </a:r>
              <a:r>
                <a:rPr lang="ko-KR" altLang="en-US" sz="2000" dirty="0" smtClean="0">
                  <a:latin typeface="HY헤드라인M" pitchFamily="18" charset="-127"/>
                  <a:ea typeface="HY헤드라인M" pitchFamily="18" charset="-127"/>
                </a:rPr>
                <a:t>개 감리공단 설립</a:t>
              </a:r>
              <a:r>
                <a:rPr lang="en-US" altLang="ko-KR" sz="2000" dirty="0" smtClean="0">
                  <a:latin typeface="HY헤드라인M" pitchFamily="18" charset="-127"/>
                  <a:ea typeface="HY헤드라인M" pitchFamily="18" charset="-127"/>
                </a:rPr>
                <a:t>,</a:t>
              </a:r>
              <a:r>
                <a:rPr lang="ko-KR" altLang="en-US" sz="2000" dirty="0" smtClean="0">
                  <a:latin typeface="HY헤드라인M" pitchFamily="18" charset="-127"/>
                  <a:ea typeface="HY헤드라인M" pitchFamily="18" charset="-127"/>
                </a:rPr>
                <a:t>운영</a:t>
              </a:r>
              <a:endParaRPr lang="ko-KR" altLang="en-US" sz="2000" dirty="0"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86" name="AutoShape 10"/>
            <p:cNvSpPr>
              <a:spLocks noChangeArrowheads="1"/>
            </p:cNvSpPr>
            <p:nvPr/>
          </p:nvSpPr>
          <p:spPr bwMode="auto">
            <a:xfrm>
              <a:off x="4452463" y="3573016"/>
              <a:ext cx="2122487" cy="935037"/>
            </a:xfrm>
            <a:prstGeom prst="homePlate">
              <a:avLst>
                <a:gd name="adj" fmla="val 40891"/>
              </a:avLst>
            </a:prstGeom>
            <a:gradFill rotWithShape="1">
              <a:gsLst>
                <a:gs pos="0">
                  <a:srgbClr val="3399FF"/>
                </a:gs>
                <a:gs pos="100000">
                  <a:srgbClr val="2266AA"/>
                </a:gs>
              </a:gsLst>
              <a:lin ang="0" scaled="1"/>
            </a:gradFill>
            <a:ln w="22225">
              <a:solidFill>
                <a:schemeClr val="bg1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87" name="AutoShape 11"/>
            <p:cNvSpPr>
              <a:spLocks noChangeArrowheads="1"/>
            </p:cNvSpPr>
            <p:nvPr/>
          </p:nvSpPr>
          <p:spPr bwMode="auto">
            <a:xfrm>
              <a:off x="4546125" y="3644453"/>
              <a:ext cx="1925638" cy="792163"/>
            </a:xfrm>
            <a:prstGeom prst="homePlate">
              <a:avLst>
                <a:gd name="adj" fmla="val 40436"/>
              </a:avLst>
            </a:prstGeom>
            <a:noFill/>
            <a:ln w="22225" cap="rnd">
              <a:solidFill>
                <a:schemeClr val="bg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33CCCC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88" name="Text Box 18"/>
            <p:cNvSpPr txBox="1">
              <a:spLocks noChangeArrowheads="1"/>
            </p:cNvSpPr>
            <p:nvPr/>
          </p:nvSpPr>
          <p:spPr bwMode="auto">
            <a:xfrm>
              <a:off x="4665763" y="3701603"/>
              <a:ext cx="1313193" cy="707886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kumimoji="0" lang="en-US" altLang="ko-KR" sz="2000" dirty="0" smtClean="0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1993</a:t>
              </a:r>
              <a:r>
                <a:rPr kumimoji="0" lang="ko-KR" altLang="en-US" sz="2000" dirty="0" smtClean="0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년</a:t>
              </a:r>
              <a:endParaRPr kumimoji="0" lang="en-US" altLang="ko-KR" sz="20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endParaRPr>
            </a:p>
            <a:p>
              <a:pPr algn="ctr" eaLnBrk="1" hangingPunct="1"/>
              <a:r>
                <a:rPr kumimoji="0" lang="en-US" altLang="ko-KR" sz="2000" dirty="0" smtClean="0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12</a:t>
              </a:r>
              <a:r>
                <a:rPr kumimoji="0" lang="ko-KR" altLang="en-US" sz="2000" dirty="0" smtClean="0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월 </a:t>
              </a:r>
              <a:r>
                <a:rPr kumimoji="0" lang="en-US" altLang="ko-KR" sz="2000" dirty="0" smtClean="0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6</a:t>
              </a:r>
              <a:r>
                <a:rPr kumimoji="0" lang="ko-KR" altLang="en-US" sz="2000" dirty="0" smtClean="0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일</a:t>
              </a:r>
              <a:endParaRPr kumimoji="0" lang="ko-KR" altLang="en-US" sz="20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89" name="그룹 88"/>
          <p:cNvGrpSpPr/>
          <p:nvPr/>
        </p:nvGrpSpPr>
        <p:grpSpPr>
          <a:xfrm>
            <a:off x="4321506" y="5630873"/>
            <a:ext cx="5039880" cy="935037"/>
            <a:chOff x="4452463" y="3573016"/>
            <a:chExt cx="5381529" cy="935037"/>
          </a:xfrm>
        </p:grpSpPr>
        <p:sp>
          <p:nvSpPr>
            <p:cNvPr id="90" name="AutoShape 2"/>
            <p:cNvSpPr>
              <a:spLocks noChangeArrowheads="1"/>
            </p:cNvSpPr>
            <p:nvPr/>
          </p:nvSpPr>
          <p:spPr bwMode="auto">
            <a:xfrm>
              <a:off x="5117625" y="3601591"/>
              <a:ext cx="4716367" cy="841375"/>
            </a:xfrm>
            <a:prstGeom prst="roundRect">
              <a:avLst>
                <a:gd name="adj" fmla="val 2444"/>
              </a:avLst>
            </a:prstGeom>
            <a:solidFill>
              <a:schemeClr val="bg1"/>
            </a:solidFill>
            <a:ln w="25400">
              <a:solidFill>
                <a:srgbClr val="006DDA"/>
              </a:solidFill>
              <a:round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lIns="180000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endParaRPr lang="ko-KR" altLang="ko-KR" sz="1400"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91" name="Text Box 5"/>
            <p:cNvSpPr txBox="1">
              <a:spLocks noChangeArrowheads="1"/>
            </p:cNvSpPr>
            <p:nvPr/>
          </p:nvSpPr>
          <p:spPr bwMode="auto">
            <a:xfrm>
              <a:off x="6609183" y="3816225"/>
              <a:ext cx="3205434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hangingPunct="1">
                <a:lnSpc>
                  <a:spcPct val="110000"/>
                </a:lnSpc>
                <a:buFont typeface="Wingdings" pitchFamily="2" charset="2"/>
                <a:buChar char="§"/>
              </a:pPr>
              <a:r>
                <a:rPr lang="ko-KR" altLang="en-US" sz="2000" dirty="0" smtClean="0">
                  <a:latin typeface="HY헤드라인M" pitchFamily="18" charset="-127"/>
                  <a:ea typeface="HY헤드라인M" pitchFamily="18" charset="-127"/>
                </a:rPr>
                <a:t>한국건설관리공사 출범</a:t>
              </a:r>
              <a:endParaRPr lang="ko-KR" altLang="en-US" sz="2000" dirty="0"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92" name="AutoShape 10"/>
            <p:cNvSpPr>
              <a:spLocks noChangeArrowheads="1"/>
            </p:cNvSpPr>
            <p:nvPr/>
          </p:nvSpPr>
          <p:spPr bwMode="auto">
            <a:xfrm>
              <a:off x="4452463" y="3573016"/>
              <a:ext cx="2122487" cy="935037"/>
            </a:xfrm>
            <a:prstGeom prst="homePlate">
              <a:avLst>
                <a:gd name="adj" fmla="val 40891"/>
              </a:avLst>
            </a:prstGeom>
            <a:gradFill rotWithShape="1">
              <a:gsLst>
                <a:gs pos="0">
                  <a:srgbClr val="3399FF"/>
                </a:gs>
                <a:gs pos="100000">
                  <a:srgbClr val="2266AA"/>
                </a:gs>
              </a:gsLst>
              <a:lin ang="0" scaled="1"/>
            </a:gradFill>
            <a:ln w="22225">
              <a:solidFill>
                <a:schemeClr val="bg1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93" name="AutoShape 11"/>
            <p:cNvSpPr>
              <a:spLocks noChangeArrowheads="1"/>
            </p:cNvSpPr>
            <p:nvPr/>
          </p:nvSpPr>
          <p:spPr bwMode="auto">
            <a:xfrm>
              <a:off x="4546125" y="3644453"/>
              <a:ext cx="1925638" cy="792163"/>
            </a:xfrm>
            <a:prstGeom prst="homePlate">
              <a:avLst>
                <a:gd name="adj" fmla="val 40436"/>
              </a:avLst>
            </a:prstGeom>
            <a:noFill/>
            <a:ln w="22225" cap="rnd">
              <a:solidFill>
                <a:schemeClr val="bg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33CCCC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94" name="Text Box 18"/>
            <p:cNvSpPr txBox="1">
              <a:spLocks noChangeArrowheads="1"/>
            </p:cNvSpPr>
            <p:nvPr/>
          </p:nvSpPr>
          <p:spPr bwMode="auto">
            <a:xfrm>
              <a:off x="4620404" y="3701603"/>
              <a:ext cx="1403912" cy="707886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kumimoji="0" lang="en-US" altLang="ko-KR" sz="2000" dirty="0" smtClean="0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1999</a:t>
              </a:r>
              <a:r>
                <a:rPr kumimoji="0" lang="ko-KR" altLang="en-US" sz="2000" dirty="0" smtClean="0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년</a:t>
              </a:r>
              <a:endParaRPr kumimoji="0" lang="en-US" altLang="ko-KR" sz="20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endParaRPr>
            </a:p>
            <a:p>
              <a:pPr algn="ctr" eaLnBrk="1" hangingPunct="1"/>
              <a:r>
                <a:rPr kumimoji="0" lang="ko-KR" altLang="en-US" sz="2000" dirty="0" smtClean="0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 </a:t>
              </a:r>
              <a:r>
                <a:rPr kumimoji="0" lang="en-US" altLang="ko-KR" sz="2000" dirty="0" smtClean="0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3</a:t>
              </a:r>
              <a:r>
                <a:rPr kumimoji="0" lang="ko-KR" altLang="en-US" sz="2000" dirty="0" smtClean="0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월 </a:t>
              </a:r>
              <a:r>
                <a:rPr kumimoji="0" lang="en-US" altLang="ko-KR" sz="2000" dirty="0" smtClean="0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31</a:t>
              </a:r>
              <a:r>
                <a:rPr kumimoji="0" lang="ko-KR" altLang="en-US" sz="2000" dirty="0" smtClean="0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일</a:t>
              </a:r>
              <a:endParaRPr kumimoji="0" lang="ko-KR" altLang="en-US" sz="20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pic>
        <p:nvPicPr>
          <p:cNvPr id="114" name="Picture 12" descr="arrow4"/>
          <p:cNvPicPr>
            <a:picLocks noChangeAspect="1" noChangeArrowheads="1"/>
          </p:cNvPicPr>
          <p:nvPr/>
        </p:nvPicPr>
        <p:blipFill>
          <a:blip r:embed="rId13">
            <a:lum bright="-42000"/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6251" y="1358838"/>
            <a:ext cx="2068997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" name="슬라이드 번호 개체 틀 1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7102-3076-4430-8CB1-D511A92F2D22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0153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그림 36" descr="백그라운드1.png"/>
          <p:cNvPicPr>
            <a:picLocks noChangeAspect="1"/>
          </p:cNvPicPr>
          <p:nvPr/>
        </p:nvPicPr>
        <p:blipFill>
          <a:blip r:embed="rId3" cstate="print">
            <a:lum bright="10000"/>
          </a:blip>
          <a:srcRect t="34325"/>
          <a:stretch>
            <a:fillRect/>
          </a:stretch>
        </p:blipFill>
        <p:spPr>
          <a:xfrm>
            <a:off x="-624" y="3972940"/>
            <a:ext cx="9906624" cy="2885060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8439150" y="376089"/>
            <a:ext cx="1466850" cy="360040"/>
            <a:chOff x="8439150" y="298748"/>
            <a:chExt cx="1466850" cy="360040"/>
          </a:xfrm>
        </p:grpSpPr>
        <p:grpSp>
          <p:nvGrpSpPr>
            <p:cNvPr id="3" name="그룹 2"/>
            <p:cNvGrpSpPr/>
            <p:nvPr/>
          </p:nvGrpSpPr>
          <p:grpSpPr>
            <a:xfrm>
              <a:off x="8439150" y="323850"/>
              <a:ext cx="1466850" cy="333375"/>
              <a:chOff x="8121352" y="239440"/>
              <a:chExt cx="1784648" cy="432048"/>
            </a:xfrm>
          </p:grpSpPr>
          <p:sp>
            <p:nvSpPr>
              <p:cNvPr id="5" name="모서리가 둥근 직사각형 4"/>
              <p:cNvSpPr/>
              <p:nvPr/>
            </p:nvSpPr>
            <p:spPr>
              <a:xfrm>
                <a:off x="8121352" y="239440"/>
                <a:ext cx="288032" cy="432048"/>
              </a:xfrm>
              <a:prstGeom prst="roundRect">
                <a:avLst>
                  <a:gd name="adj" fmla="val 2328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" name="모서리가 둥근 직사각형 5"/>
              <p:cNvSpPr/>
              <p:nvPr/>
            </p:nvSpPr>
            <p:spPr>
              <a:xfrm>
                <a:off x="8337376" y="239440"/>
                <a:ext cx="1568624" cy="432048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" name="직사각형 3"/>
            <p:cNvSpPr/>
            <p:nvPr/>
          </p:nvSpPr>
          <p:spPr>
            <a:xfrm>
              <a:off x="8557520" y="298748"/>
              <a:ext cx="1276472" cy="360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r"/>
              <a:r>
                <a:rPr lang="ko-KR" altLang="en-US" sz="1200" dirty="0" smtClean="0"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성전건축 유의사항</a:t>
              </a:r>
              <a:endParaRPr lang="ko-KR" altLang="en-US" sz="12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8" name="직사각형 7"/>
          <p:cNvSpPr/>
          <p:nvPr/>
        </p:nvSpPr>
        <p:spPr>
          <a:xfrm>
            <a:off x="647378" y="221171"/>
            <a:ext cx="624983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ko-KR" altLang="en-US" sz="2800" b="1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기  타</a:t>
            </a:r>
            <a:endParaRPr lang="ko-KR" altLang="en-US" sz="2800" b="1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647378" y="1115219"/>
            <a:ext cx="417646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altLang="ko-KR" sz="2000" b="1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2</a:t>
            </a:r>
            <a:r>
              <a:rPr lang="en-US" altLang="ko-KR" sz="2000" b="1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2000" b="1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조직 및 인원구성</a:t>
            </a:r>
            <a:endParaRPr lang="ko-KR" altLang="en-US" sz="2000" b="1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1" name="Rectangle 50"/>
          <p:cNvSpPr>
            <a:spLocks noChangeArrowheads="1"/>
          </p:cNvSpPr>
          <p:nvPr/>
        </p:nvSpPr>
        <p:spPr bwMode="auto">
          <a:xfrm>
            <a:off x="1361291" y="1880087"/>
            <a:ext cx="7771025" cy="276807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solidFill>
              <a:schemeClr val="bg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ko-KR" altLang="en-US" dirty="0">
              <a:solidFill>
                <a:prstClr val="white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2" name="AutoShape 57"/>
          <p:cNvSpPr>
            <a:spLocks noChangeArrowheads="1"/>
          </p:cNvSpPr>
          <p:nvPr/>
        </p:nvSpPr>
        <p:spPr bwMode="auto">
          <a:xfrm>
            <a:off x="339927" y="4649889"/>
            <a:ext cx="8794120" cy="1571862"/>
          </a:xfrm>
          <a:prstGeom prst="cube">
            <a:avLst>
              <a:gd name="adj" fmla="val 62583"/>
            </a:avLst>
          </a:prstGeom>
          <a:solidFill>
            <a:schemeClr val="tx2">
              <a:lumMod val="50000"/>
              <a:alpha val="40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ko-KR" altLang="en-US">
              <a:solidFill>
                <a:prstClr val="black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13" name="Picture 62" descr="유리관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68621" y="2316331"/>
            <a:ext cx="1256797" cy="309525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AutoShape 63"/>
          <p:cNvSpPr>
            <a:spLocks noChangeArrowheads="1"/>
          </p:cNvSpPr>
          <p:nvPr/>
        </p:nvSpPr>
        <p:spPr bwMode="auto">
          <a:xfrm>
            <a:off x="1761182" y="4622191"/>
            <a:ext cx="690719" cy="685526"/>
          </a:xfrm>
          <a:prstGeom prst="can">
            <a:avLst>
              <a:gd name="adj" fmla="val 32644"/>
            </a:avLst>
          </a:prstGeom>
          <a:gradFill rotWithShape="1">
            <a:gsLst>
              <a:gs pos="0">
                <a:srgbClr val="762F00"/>
              </a:gs>
              <a:gs pos="50000">
                <a:srgbClr val="FF6600"/>
              </a:gs>
              <a:gs pos="100000">
                <a:srgbClr val="762F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ko-KR">
              <a:solidFill>
                <a:srgbClr val="FFFFFF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HY각헤드라인M"/>
            </a:endParaRPr>
          </a:p>
        </p:txBody>
      </p:sp>
      <p:sp>
        <p:nvSpPr>
          <p:cNvPr id="15" name="TextBox 46"/>
          <p:cNvSpPr txBox="1">
            <a:spLocks noChangeArrowheads="1"/>
          </p:cNvSpPr>
          <p:nvPr/>
        </p:nvSpPr>
        <p:spPr bwMode="auto">
          <a:xfrm>
            <a:off x="2699638" y="3105168"/>
            <a:ext cx="757247" cy="604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1500" b="1" spc="-1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기술직</a:t>
            </a:r>
            <a:endParaRPr lang="en-US" altLang="ko-KR" sz="1500" b="1" spc="-1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defRPr/>
            </a:pPr>
            <a:r>
              <a:rPr lang="en-US" altLang="ko-KR" sz="1500" b="1" spc="-1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476</a:t>
            </a:r>
            <a:r>
              <a:rPr lang="ko-KR" altLang="en-US" sz="1500" b="1" spc="-1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명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2699638" y="4382928"/>
            <a:ext cx="757247" cy="6041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1500" b="1" spc="-1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사무직</a:t>
            </a:r>
            <a:endParaRPr lang="en-US" altLang="ko-KR" sz="1500" b="1" spc="-1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defRPr/>
            </a:pPr>
            <a:r>
              <a:rPr lang="en-US" altLang="ko-KR" sz="1500" b="1" spc="-1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19</a:t>
            </a:r>
            <a:r>
              <a:rPr lang="ko-KR" altLang="en-US" sz="1500" b="1" spc="-1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명</a:t>
            </a:r>
          </a:p>
        </p:txBody>
      </p:sp>
      <p:sp>
        <p:nvSpPr>
          <p:cNvPr id="17" name="AutoShape 164"/>
          <p:cNvSpPr>
            <a:spLocks noChangeArrowheads="1"/>
          </p:cNvSpPr>
          <p:nvPr/>
        </p:nvSpPr>
        <p:spPr bwMode="auto">
          <a:xfrm>
            <a:off x="1761182" y="4507936"/>
            <a:ext cx="690719" cy="353150"/>
          </a:xfrm>
          <a:prstGeom prst="can">
            <a:avLst>
              <a:gd name="adj" fmla="val 50000"/>
            </a:avLst>
          </a:prstGeom>
          <a:gradFill rotWithShape="0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endParaRPr lang="ko-KR" altLang="ko-KR">
              <a:solidFill>
                <a:srgbClr val="00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8" name="AutoShape 76"/>
          <p:cNvSpPr>
            <a:spLocks noChangeArrowheads="1"/>
          </p:cNvSpPr>
          <p:nvPr/>
        </p:nvSpPr>
        <p:spPr bwMode="auto">
          <a:xfrm>
            <a:off x="1761182" y="2582924"/>
            <a:ext cx="690719" cy="2125823"/>
          </a:xfrm>
          <a:prstGeom prst="can">
            <a:avLst>
              <a:gd name="adj" fmla="val 24578"/>
            </a:avLst>
          </a:prstGeom>
          <a:gradFill rotWithShape="1">
            <a:gsLst>
              <a:gs pos="0">
                <a:schemeClr val="tx2">
                  <a:lumMod val="75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75000"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ko-KR" altLang="ko-KR">
              <a:solidFill>
                <a:prstClr val="black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2699638" y="4945582"/>
            <a:ext cx="1127829" cy="6041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1500" b="1" spc="-1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사무보조등</a:t>
            </a:r>
            <a:endParaRPr lang="en-US" altLang="ko-KR" sz="1500" b="1" spc="-1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defRPr/>
            </a:pPr>
            <a:r>
              <a:rPr lang="en-US" altLang="ko-KR" sz="1500" b="1" spc="-1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44</a:t>
            </a:r>
            <a:r>
              <a:rPr lang="ko-KR" altLang="en-US" sz="1500" b="1" spc="-1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명</a:t>
            </a:r>
          </a:p>
        </p:txBody>
      </p:sp>
      <p:pic>
        <p:nvPicPr>
          <p:cNvPr id="20" name="Picture 62" descr="유리관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4721" y="2350953"/>
            <a:ext cx="1256797" cy="30987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AutoShape 63"/>
          <p:cNvSpPr>
            <a:spLocks noChangeArrowheads="1"/>
          </p:cNvSpPr>
          <p:nvPr/>
        </p:nvSpPr>
        <p:spPr bwMode="auto">
          <a:xfrm>
            <a:off x="4295550" y="4656813"/>
            <a:ext cx="692450" cy="688988"/>
          </a:xfrm>
          <a:prstGeom prst="can">
            <a:avLst>
              <a:gd name="adj" fmla="val 27727"/>
            </a:avLst>
          </a:prstGeom>
          <a:gradFill rotWithShape="1">
            <a:gsLst>
              <a:gs pos="0">
                <a:srgbClr val="762F00"/>
              </a:gs>
              <a:gs pos="50000">
                <a:srgbClr val="FF6600"/>
              </a:gs>
              <a:gs pos="100000">
                <a:srgbClr val="762F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ko-KR">
              <a:solidFill>
                <a:srgbClr val="FFFFFF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HY각헤드라인M"/>
            </a:endParaRPr>
          </a:p>
        </p:txBody>
      </p:sp>
      <p:sp>
        <p:nvSpPr>
          <p:cNvPr id="22" name="TextBox 46"/>
          <p:cNvSpPr txBox="1">
            <a:spLocks noChangeArrowheads="1"/>
          </p:cNvSpPr>
          <p:nvPr/>
        </p:nvSpPr>
        <p:spPr bwMode="auto">
          <a:xfrm>
            <a:off x="5223276" y="3141306"/>
            <a:ext cx="1127829" cy="604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1500" b="1" spc="-1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수석감리원</a:t>
            </a:r>
            <a:endParaRPr lang="en-US" altLang="ko-KR" sz="1500" b="1" spc="-1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defRPr/>
            </a:pPr>
            <a:r>
              <a:rPr lang="en-US" altLang="ko-KR" sz="1500" b="1" spc="-1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382</a:t>
            </a:r>
            <a:r>
              <a:rPr lang="ko-KR" altLang="en-US" sz="1500" b="1" spc="-1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명</a:t>
            </a:r>
          </a:p>
        </p:txBody>
      </p:sp>
      <p:sp>
        <p:nvSpPr>
          <p:cNvPr id="23" name="TextBox 22"/>
          <p:cNvSpPr txBox="1"/>
          <p:nvPr/>
        </p:nvSpPr>
        <p:spPr bwMode="auto">
          <a:xfrm>
            <a:off x="5235042" y="4283010"/>
            <a:ext cx="757247" cy="6041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1500" b="1" spc="-1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감리사</a:t>
            </a:r>
            <a:endParaRPr lang="en-US" altLang="ko-KR" sz="1500" b="1" spc="-1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defRPr/>
            </a:pPr>
            <a:r>
              <a:rPr lang="en-US" altLang="ko-KR" sz="1500" b="1" spc="-1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56</a:t>
            </a:r>
            <a:r>
              <a:rPr lang="ko-KR" altLang="en-US" sz="1500" b="1" spc="-1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명</a:t>
            </a:r>
          </a:p>
        </p:txBody>
      </p:sp>
      <p:sp>
        <p:nvSpPr>
          <p:cNvPr id="24" name="AutoShape 164"/>
          <p:cNvSpPr>
            <a:spLocks noChangeArrowheads="1"/>
          </p:cNvSpPr>
          <p:nvPr/>
        </p:nvSpPr>
        <p:spPr bwMode="auto">
          <a:xfrm>
            <a:off x="4295550" y="4047457"/>
            <a:ext cx="692450" cy="865563"/>
          </a:xfrm>
          <a:prstGeom prst="can">
            <a:avLst>
              <a:gd name="adj" fmla="val 31742"/>
            </a:avLst>
          </a:prstGeom>
          <a:gradFill rotWithShape="0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endParaRPr lang="ko-KR" altLang="ko-KR">
              <a:solidFill>
                <a:srgbClr val="00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5" name="AutoShape 76"/>
          <p:cNvSpPr>
            <a:spLocks noChangeArrowheads="1"/>
          </p:cNvSpPr>
          <p:nvPr/>
        </p:nvSpPr>
        <p:spPr bwMode="auto">
          <a:xfrm>
            <a:off x="4295550" y="2617547"/>
            <a:ext cx="692450" cy="1755362"/>
          </a:xfrm>
          <a:prstGeom prst="can">
            <a:avLst>
              <a:gd name="adj" fmla="val 24578"/>
            </a:avLst>
          </a:prstGeom>
          <a:gradFill rotWithShape="1">
            <a:gsLst>
              <a:gs pos="0">
                <a:schemeClr val="tx2">
                  <a:lumMod val="75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75000"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ko-KR" altLang="ko-KR">
              <a:solidFill>
                <a:prstClr val="black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 bwMode="auto">
          <a:xfrm>
            <a:off x="5235042" y="4832669"/>
            <a:ext cx="942538" cy="6041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1500" b="1" spc="-1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감리사보</a:t>
            </a:r>
            <a:endParaRPr lang="en-US" altLang="ko-KR" sz="1500" b="1" spc="-1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defRPr/>
            </a:pPr>
            <a:r>
              <a:rPr lang="en-US" altLang="ko-KR" sz="1500" b="1" spc="-1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38</a:t>
            </a:r>
            <a:r>
              <a:rPr lang="ko-KR" altLang="en-US" sz="1500" b="1" spc="-1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명</a:t>
            </a:r>
          </a:p>
        </p:txBody>
      </p:sp>
      <p:pic>
        <p:nvPicPr>
          <p:cNvPr id="27" name="Picture 62" descr="유리관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38684" y="2378651"/>
            <a:ext cx="1256797" cy="30987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8" name="AutoShape 63"/>
          <p:cNvSpPr>
            <a:spLocks noChangeArrowheads="1"/>
          </p:cNvSpPr>
          <p:nvPr/>
        </p:nvSpPr>
        <p:spPr bwMode="auto">
          <a:xfrm>
            <a:off x="6732976" y="4985727"/>
            <a:ext cx="690719" cy="363536"/>
          </a:xfrm>
          <a:prstGeom prst="can">
            <a:avLst>
              <a:gd name="adj" fmla="val 50000"/>
            </a:avLst>
          </a:prstGeom>
          <a:gradFill rotWithShape="1">
            <a:gsLst>
              <a:gs pos="0">
                <a:srgbClr val="762F00"/>
              </a:gs>
              <a:gs pos="50000">
                <a:srgbClr val="FF6600"/>
              </a:gs>
              <a:gs pos="100000">
                <a:srgbClr val="762F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ko-KR">
              <a:solidFill>
                <a:srgbClr val="FFFFFF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HY각헤드라인M"/>
            </a:endParaRPr>
          </a:p>
        </p:txBody>
      </p:sp>
      <p:sp>
        <p:nvSpPr>
          <p:cNvPr id="29" name="TextBox 46"/>
          <p:cNvSpPr txBox="1">
            <a:spLocks noChangeArrowheads="1"/>
          </p:cNvSpPr>
          <p:nvPr/>
        </p:nvSpPr>
        <p:spPr bwMode="auto">
          <a:xfrm>
            <a:off x="7669760" y="2877487"/>
            <a:ext cx="757247" cy="604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ko-KR" altLang="en-US" sz="1500" b="1" spc="-1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기술사</a:t>
            </a:r>
            <a:endParaRPr lang="en-US" altLang="ko-KR" sz="1500" b="1" spc="-1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>
              <a:defRPr/>
            </a:pPr>
            <a:r>
              <a:rPr lang="en-US" altLang="ko-KR" sz="1500" b="1" spc="-1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190</a:t>
            </a:r>
            <a:r>
              <a:rPr lang="ko-KR" altLang="en-US" sz="1500" b="1" spc="-1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명</a:t>
            </a:r>
          </a:p>
        </p:txBody>
      </p:sp>
      <p:sp>
        <p:nvSpPr>
          <p:cNvPr id="30" name="TextBox 29"/>
          <p:cNvSpPr txBox="1"/>
          <p:nvPr/>
        </p:nvSpPr>
        <p:spPr bwMode="auto">
          <a:xfrm>
            <a:off x="7669760" y="4125964"/>
            <a:ext cx="711799" cy="6041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1500" b="1" spc="-1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기사</a:t>
            </a:r>
            <a:endParaRPr lang="en-US" altLang="ko-KR" sz="1500" b="1" spc="-1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defRPr/>
            </a:pPr>
            <a:r>
              <a:rPr lang="en-US" altLang="ko-KR" sz="1500" b="1" spc="-1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259</a:t>
            </a:r>
            <a:r>
              <a:rPr lang="ko-KR" altLang="en-US" sz="1500" b="1" spc="-1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명</a:t>
            </a:r>
          </a:p>
        </p:txBody>
      </p:sp>
      <p:sp>
        <p:nvSpPr>
          <p:cNvPr id="31" name="AutoShape 164"/>
          <p:cNvSpPr>
            <a:spLocks noChangeArrowheads="1"/>
          </p:cNvSpPr>
          <p:nvPr/>
        </p:nvSpPr>
        <p:spPr bwMode="auto">
          <a:xfrm>
            <a:off x="6731244" y="3285761"/>
            <a:ext cx="690720" cy="1970021"/>
          </a:xfrm>
          <a:prstGeom prst="can">
            <a:avLst>
              <a:gd name="adj" fmla="val 42056"/>
            </a:avLst>
          </a:prstGeom>
          <a:gradFill rotWithShape="0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endParaRPr lang="ko-KR" altLang="ko-KR">
              <a:solidFill>
                <a:srgbClr val="00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2" name="AutoShape 76"/>
          <p:cNvSpPr>
            <a:spLocks noChangeArrowheads="1"/>
          </p:cNvSpPr>
          <p:nvPr/>
        </p:nvSpPr>
        <p:spPr bwMode="auto">
          <a:xfrm>
            <a:off x="6731244" y="2645245"/>
            <a:ext cx="690720" cy="1128694"/>
          </a:xfrm>
          <a:prstGeom prst="can">
            <a:avLst>
              <a:gd name="adj" fmla="val 24578"/>
            </a:avLst>
          </a:prstGeom>
          <a:gradFill rotWithShape="1">
            <a:gsLst>
              <a:gs pos="0">
                <a:schemeClr val="tx2">
                  <a:lumMod val="75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75000"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ko-KR" altLang="ko-KR">
              <a:solidFill>
                <a:prstClr val="black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3" name="TextBox 32"/>
          <p:cNvSpPr txBox="1"/>
          <p:nvPr/>
        </p:nvSpPr>
        <p:spPr bwMode="auto">
          <a:xfrm>
            <a:off x="7669760" y="5009158"/>
            <a:ext cx="942538" cy="6041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1500" b="1" spc="-1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산업기사</a:t>
            </a:r>
            <a:endParaRPr lang="en-US" altLang="ko-KR" sz="1500" b="1" spc="-1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defRPr/>
            </a:pPr>
            <a:r>
              <a:rPr lang="en-US" altLang="ko-KR" sz="1500" b="1" spc="-1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27</a:t>
            </a:r>
            <a:r>
              <a:rPr lang="ko-KR" altLang="en-US" sz="1500" b="1" spc="-1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명</a:t>
            </a:r>
          </a:p>
        </p:txBody>
      </p:sp>
      <p:sp>
        <p:nvSpPr>
          <p:cNvPr id="34" name="2005t"/>
          <p:cNvSpPr>
            <a:spLocks noChangeArrowheads="1"/>
          </p:cNvSpPr>
          <p:nvPr/>
        </p:nvSpPr>
        <p:spPr bwMode="auto">
          <a:xfrm>
            <a:off x="1620119" y="1933902"/>
            <a:ext cx="842047" cy="369332"/>
          </a:xfrm>
          <a:prstGeom prst="rect">
            <a:avLst/>
          </a:prstGeom>
          <a:noFill/>
        </p:spPr>
        <p:txBody>
          <a:bodyPr wrap="none" lIns="90000" anchor="ctr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defRPr/>
            </a:pPr>
            <a:r>
              <a:rPr kumimoji="0" lang="ko-KR" altLang="en-US" b="1" spc="-50" dirty="0">
                <a:ln>
                  <a:prstDash val="solid"/>
                </a:ln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직종별</a:t>
            </a:r>
          </a:p>
        </p:txBody>
      </p:sp>
      <p:sp>
        <p:nvSpPr>
          <p:cNvPr id="35" name="2005t"/>
          <p:cNvSpPr>
            <a:spLocks noChangeArrowheads="1"/>
          </p:cNvSpPr>
          <p:nvPr/>
        </p:nvSpPr>
        <p:spPr bwMode="auto">
          <a:xfrm>
            <a:off x="4173666" y="1933902"/>
            <a:ext cx="842047" cy="369332"/>
          </a:xfrm>
          <a:prstGeom prst="rect">
            <a:avLst/>
          </a:prstGeom>
          <a:noFill/>
        </p:spPr>
        <p:txBody>
          <a:bodyPr wrap="none" lIns="90000" anchor="ctr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defRPr/>
            </a:pPr>
            <a:r>
              <a:rPr kumimoji="0" lang="ko-KR" altLang="en-US" b="1" spc="-50">
                <a:ln>
                  <a:prstDash val="solid"/>
                </a:ln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등급별</a:t>
            </a:r>
            <a:endParaRPr kumimoji="0" lang="ko-KR" altLang="en-US" b="1" spc="-50" dirty="0">
              <a:ln>
                <a:prstDash val="solid"/>
              </a:ln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6" name="2005t"/>
          <p:cNvSpPr>
            <a:spLocks noChangeArrowheads="1"/>
          </p:cNvSpPr>
          <p:nvPr/>
        </p:nvSpPr>
        <p:spPr bwMode="auto">
          <a:xfrm>
            <a:off x="6617387" y="1933902"/>
            <a:ext cx="842047" cy="369332"/>
          </a:xfrm>
          <a:prstGeom prst="rect">
            <a:avLst/>
          </a:prstGeom>
          <a:noFill/>
        </p:spPr>
        <p:txBody>
          <a:bodyPr wrap="none" lIns="90000" anchor="ctr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defRPr/>
            </a:pPr>
            <a:r>
              <a:rPr kumimoji="0" lang="ko-KR" altLang="en-US" b="1" spc="-50" dirty="0" err="1">
                <a:ln>
                  <a:prstDash val="solid"/>
                </a:ln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자격별</a:t>
            </a:r>
            <a:endParaRPr kumimoji="0" lang="ko-KR" altLang="en-US" b="1" spc="-50" dirty="0">
              <a:ln>
                <a:prstDash val="solid"/>
              </a:ln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7102-3076-4430-8CB1-D511A92F2D22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92261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그림 217" descr="백그라운드1.png"/>
          <p:cNvPicPr>
            <a:picLocks noChangeAspect="1"/>
          </p:cNvPicPr>
          <p:nvPr/>
        </p:nvPicPr>
        <p:blipFill>
          <a:blip r:embed="rId3" cstate="print">
            <a:lum bright="10000"/>
          </a:blip>
          <a:srcRect t="34325"/>
          <a:stretch>
            <a:fillRect/>
          </a:stretch>
        </p:blipFill>
        <p:spPr>
          <a:xfrm>
            <a:off x="-624" y="3972940"/>
            <a:ext cx="9906624" cy="2885060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8439150" y="376089"/>
            <a:ext cx="1466850" cy="360040"/>
            <a:chOff x="8439150" y="298748"/>
            <a:chExt cx="1466850" cy="360040"/>
          </a:xfrm>
        </p:grpSpPr>
        <p:grpSp>
          <p:nvGrpSpPr>
            <p:cNvPr id="3" name="그룹 2"/>
            <p:cNvGrpSpPr/>
            <p:nvPr/>
          </p:nvGrpSpPr>
          <p:grpSpPr>
            <a:xfrm>
              <a:off x="8439150" y="323850"/>
              <a:ext cx="1466850" cy="333375"/>
              <a:chOff x="8121352" y="239440"/>
              <a:chExt cx="1784648" cy="432048"/>
            </a:xfrm>
          </p:grpSpPr>
          <p:sp>
            <p:nvSpPr>
              <p:cNvPr id="5" name="모서리가 둥근 직사각형 4"/>
              <p:cNvSpPr/>
              <p:nvPr/>
            </p:nvSpPr>
            <p:spPr>
              <a:xfrm>
                <a:off x="8121352" y="239440"/>
                <a:ext cx="288032" cy="432048"/>
              </a:xfrm>
              <a:prstGeom prst="roundRect">
                <a:avLst>
                  <a:gd name="adj" fmla="val 2328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" name="모서리가 둥근 직사각형 5"/>
              <p:cNvSpPr/>
              <p:nvPr/>
            </p:nvSpPr>
            <p:spPr>
              <a:xfrm>
                <a:off x="8337376" y="239440"/>
                <a:ext cx="1568624" cy="432048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" name="직사각형 3"/>
            <p:cNvSpPr/>
            <p:nvPr/>
          </p:nvSpPr>
          <p:spPr>
            <a:xfrm>
              <a:off x="8557520" y="298748"/>
              <a:ext cx="1276472" cy="360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r"/>
              <a:r>
                <a:rPr lang="ko-KR" altLang="en-US" sz="1200" dirty="0" smtClean="0"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성전건축 유의사항</a:t>
              </a:r>
              <a:endParaRPr lang="ko-KR" altLang="en-US" sz="12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8" name="직사각형 7"/>
          <p:cNvSpPr/>
          <p:nvPr/>
        </p:nvSpPr>
        <p:spPr>
          <a:xfrm>
            <a:off x="647378" y="221171"/>
            <a:ext cx="624983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ko-KR" altLang="en-US" sz="2800" b="1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기  타</a:t>
            </a:r>
            <a:endParaRPr lang="ko-KR" altLang="en-US" sz="2800" b="1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647378" y="1115219"/>
            <a:ext cx="417646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altLang="ko-KR" sz="2000" b="1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3. </a:t>
            </a:r>
            <a:r>
              <a:rPr lang="ko-KR" altLang="en-US" sz="2000" b="1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보유면허 현황</a:t>
            </a:r>
            <a:endParaRPr lang="ko-KR" altLang="en-US" sz="2000" b="1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69" name="그룹 168"/>
          <p:cNvGrpSpPr/>
          <p:nvPr/>
        </p:nvGrpSpPr>
        <p:grpSpPr>
          <a:xfrm>
            <a:off x="330200" y="1556792"/>
            <a:ext cx="9296400" cy="605409"/>
            <a:chOff x="330200" y="1475259"/>
            <a:chExt cx="9296400" cy="605409"/>
          </a:xfrm>
        </p:grpSpPr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30200" y="1475259"/>
              <a:ext cx="9296400" cy="605409"/>
            </a:xfrm>
            <a:prstGeom prst="rect">
              <a:avLst/>
            </a:prstGeom>
          </p:spPr>
        </p:pic>
        <p:grpSp>
          <p:nvGrpSpPr>
            <p:cNvPr id="134" name="그룹 133"/>
            <p:cNvGrpSpPr/>
            <p:nvPr/>
          </p:nvGrpSpPr>
          <p:grpSpPr>
            <a:xfrm>
              <a:off x="451242" y="1590699"/>
              <a:ext cx="9038262" cy="363221"/>
              <a:chOff x="451242" y="1590699"/>
              <a:chExt cx="9038262" cy="363221"/>
            </a:xfrm>
          </p:grpSpPr>
          <p:sp>
            <p:nvSpPr>
              <p:cNvPr id="120" name="직사각형 119"/>
              <p:cNvSpPr/>
              <p:nvPr/>
            </p:nvSpPr>
            <p:spPr bwMode="auto">
              <a:xfrm>
                <a:off x="2288704" y="1590699"/>
                <a:ext cx="3384376" cy="35052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8016" tIns="64008" rIns="128016" bIns="64008" anchor="ctr"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>
                  <a:defRPr/>
                </a:pPr>
                <a:r>
                  <a:rPr lang="ko-KR" altLang="en-US" sz="1500" dirty="0">
                    <a:ln w="11430"/>
                    <a:solidFill>
                      <a:schemeClr val="tx1"/>
                    </a:solidFill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제 </a:t>
                </a:r>
                <a:r>
                  <a:rPr lang="en-US" altLang="ko-KR" sz="1500" dirty="0">
                    <a:ln w="11430"/>
                    <a:solidFill>
                      <a:schemeClr val="tx1"/>
                    </a:solidFill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8 </a:t>
                </a:r>
                <a:r>
                  <a:rPr lang="ko-KR" altLang="en-US" sz="1500" dirty="0">
                    <a:ln w="11430"/>
                    <a:solidFill>
                      <a:schemeClr val="tx1"/>
                    </a:solidFill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호 </a:t>
                </a:r>
                <a:r>
                  <a:rPr lang="en-US" altLang="ko-KR" sz="1500" dirty="0">
                    <a:ln w="11430"/>
                    <a:solidFill>
                      <a:schemeClr val="tx1"/>
                    </a:solidFill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1994.01.25</a:t>
                </a:r>
                <a:endParaRPr lang="ko-KR" altLang="en-US" sz="1500" dirty="0">
                  <a:ln w="11430"/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</p:txBody>
          </p:sp>
          <p:sp>
            <p:nvSpPr>
              <p:cNvPr id="121" name="직사각형 120"/>
              <p:cNvSpPr/>
              <p:nvPr/>
            </p:nvSpPr>
            <p:spPr bwMode="auto">
              <a:xfrm>
                <a:off x="5814580" y="1590699"/>
                <a:ext cx="3674924" cy="35052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8016" tIns="64008" rIns="128016" bIns="64008" anchor="ctr"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>
                  <a:defRPr/>
                </a:pPr>
                <a:r>
                  <a:rPr lang="ko-KR" altLang="en-US" sz="1500" dirty="0">
                    <a:ln w="11430"/>
                    <a:solidFill>
                      <a:schemeClr val="tx1"/>
                    </a:solidFill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서울지방국토관리청</a:t>
                </a:r>
              </a:p>
            </p:txBody>
          </p:sp>
          <p:sp>
            <p:nvSpPr>
              <p:cNvPr id="133" name="직사각형 132"/>
              <p:cNvSpPr/>
              <p:nvPr/>
            </p:nvSpPr>
            <p:spPr bwMode="auto">
              <a:xfrm>
                <a:off x="451242" y="1603399"/>
                <a:ext cx="1837462" cy="35052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8016" tIns="64008" rIns="128016" bIns="64008" anchor="ctr"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>
                  <a:defRPr/>
                </a:pPr>
                <a:r>
                  <a:rPr lang="ko-KR" altLang="en-US" sz="1500" b="1" dirty="0" err="1" smtClean="0">
                    <a:ln w="11430"/>
                    <a:solidFill>
                      <a:schemeClr val="bg1"/>
                    </a:solidFill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감리전문업</a:t>
                </a:r>
                <a:endParaRPr lang="ko-KR" altLang="en-US" sz="1500" b="1" dirty="0">
                  <a:ln w="11430"/>
                  <a:solidFill>
                    <a:schemeClr val="bg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</p:txBody>
          </p:sp>
        </p:grpSp>
      </p:grpSp>
      <p:grpSp>
        <p:nvGrpSpPr>
          <p:cNvPr id="170" name="그룹 169"/>
          <p:cNvGrpSpPr/>
          <p:nvPr/>
        </p:nvGrpSpPr>
        <p:grpSpPr>
          <a:xfrm>
            <a:off x="330200" y="2107044"/>
            <a:ext cx="9296400" cy="605409"/>
            <a:chOff x="330200" y="1475259"/>
            <a:chExt cx="9296400" cy="605409"/>
          </a:xfrm>
        </p:grpSpPr>
        <p:pic>
          <p:nvPicPr>
            <p:cNvPr id="171" name="그림 17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30200" y="1475259"/>
              <a:ext cx="9296400" cy="605409"/>
            </a:xfrm>
            <a:prstGeom prst="rect">
              <a:avLst/>
            </a:prstGeom>
          </p:spPr>
        </p:pic>
        <p:grpSp>
          <p:nvGrpSpPr>
            <p:cNvPr id="172" name="그룹 171"/>
            <p:cNvGrpSpPr/>
            <p:nvPr/>
          </p:nvGrpSpPr>
          <p:grpSpPr>
            <a:xfrm>
              <a:off x="451242" y="1590699"/>
              <a:ext cx="9038262" cy="363221"/>
              <a:chOff x="451242" y="1590699"/>
              <a:chExt cx="9038262" cy="363221"/>
            </a:xfrm>
          </p:grpSpPr>
          <p:sp>
            <p:nvSpPr>
              <p:cNvPr id="173" name="직사각형 172"/>
              <p:cNvSpPr/>
              <p:nvPr/>
            </p:nvSpPr>
            <p:spPr bwMode="auto">
              <a:xfrm>
                <a:off x="2288704" y="1590699"/>
                <a:ext cx="3384376" cy="35052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8016" tIns="64008" rIns="128016" bIns="64008" anchor="ctr"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>
                  <a:defRPr/>
                </a:pPr>
                <a:r>
                  <a:rPr lang="ko-KR" altLang="en-US" sz="1500" dirty="0">
                    <a:ln w="11430"/>
                    <a:solidFill>
                      <a:schemeClr val="tx1"/>
                    </a:solidFill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제 </a:t>
                </a:r>
                <a:r>
                  <a:rPr lang="en-US" altLang="ko-KR" sz="1500" dirty="0">
                    <a:ln w="11430"/>
                    <a:solidFill>
                      <a:schemeClr val="tx1"/>
                    </a:solidFill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10 - 439 1995.04.25</a:t>
                </a:r>
                <a:endParaRPr lang="ko-KR" altLang="en-US" sz="1500" dirty="0">
                  <a:ln w="11430"/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</p:txBody>
          </p:sp>
          <p:sp>
            <p:nvSpPr>
              <p:cNvPr id="174" name="직사각형 173"/>
              <p:cNvSpPr/>
              <p:nvPr/>
            </p:nvSpPr>
            <p:spPr bwMode="auto">
              <a:xfrm>
                <a:off x="5814580" y="1590699"/>
                <a:ext cx="3674924" cy="35052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8016" tIns="64008" rIns="128016" bIns="64008" anchor="ctr"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>
                  <a:defRPr/>
                </a:pPr>
                <a:r>
                  <a:rPr lang="ko-KR" altLang="en-US" sz="1500" dirty="0">
                    <a:ln w="11430"/>
                    <a:solidFill>
                      <a:schemeClr val="tx1"/>
                    </a:solidFill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한국엔지니어링 진흥협회</a:t>
                </a:r>
              </a:p>
            </p:txBody>
          </p:sp>
          <p:sp>
            <p:nvSpPr>
              <p:cNvPr id="175" name="직사각형 174"/>
              <p:cNvSpPr/>
              <p:nvPr/>
            </p:nvSpPr>
            <p:spPr bwMode="auto">
              <a:xfrm>
                <a:off x="451242" y="1603399"/>
                <a:ext cx="1837462" cy="35052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8016" tIns="64008" rIns="128016" bIns="64008" anchor="ctr"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>
                  <a:defRPr/>
                </a:pPr>
                <a:r>
                  <a:rPr lang="ko-KR" altLang="en-US" sz="1400" b="1" dirty="0">
                    <a:ln w="11430"/>
                    <a:solidFill>
                      <a:schemeClr val="bg1"/>
                    </a:solidFill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엔지니어링활동주체</a:t>
                </a:r>
              </a:p>
            </p:txBody>
          </p:sp>
        </p:grpSp>
      </p:grpSp>
      <p:grpSp>
        <p:nvGrpSpPr>
          <p:cNvPr id="176" name="그룹 175"/>
          <p:cNvGrpSpPr/>
          <p:nvPr/>
        </p:nvGrpSpPr>
        <p:grpSpPr>
          <a:xfrm>
            <a:off x="330200" y="2657296"/>
            <a:ext cx="9296400" cy="605409"/>
            <a:chOff x="330200" y="1475259"/>
            <a:chExt cx="9296400" cy="605409"/>
          </a:xfrm>
        </p:grpSpPr>
        <p:pic>
          <p:nvPicPr>
            <p:cNvPr id="177" name="그림 17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30200" y="1475259"/>
              <a:ext cx="9296400" cy="605409"/>
            </a:xfrm>
            <a:prstGeom prst="rect">
              <a:avLst/>
            </a:prstGeom>
          </p:spPr>
        </p:pic>
        <p:grpSp>
          <p:nvGrpSpPr>
            <p:cNvPr id="178" name="그룹 177"/>
            <p:cNvGrpSpPr/>
            <p:nvPr/>
          </p:nvGrpSpPr>
          <p:grpSpPr>
            <a:xfrm>
              <a:off x="372860" y="1590699"/>
              <a:ext cx="9116644" cy="363221"/>
              <a:chOff x="372860" y="1590699"/>
              <a:chExt cx="9116644" cy="363221"/>
            </a:xfrm>
          </p:grpSpPr>
          <p:sp>
            <p:nvSpPr>
              <p:cNvPr id="179" name="직사각형 178"/>
              <p:cNvSpPr/>
              <p:nvPr/>
            </p:nvSpPr>
            <p:spPr bwMode="auto">
              <a:xfrm>
                <a:off x="2288704" y="1590699"/>
                <a:ext cx="3384376" cy="35052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8016" tIns="64008" rIns="128016" bIns="64008" anchor="ctr"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>
                  <a:defRPr/>
                </a:pPr>
                <a:r>
                  <a:rPr lang="ko-KR" altLang="en-US" sz="1500" dirty="0">
                    <a:ln w="11430"/>
                    <a:solidFill>
                      <a:schemeClr val="tx1"/>
                    </a:solidFill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제 서초 </a:t>
                </a:r>
                <a:r>
                  <a:rPr lang="en-US" altLang="ko-KR" sz="1500" dirty="0">
                    <a:ln w="11430"/>
                    <a:solidFill>
                      <a:schemeClr val="tx1"/>
                    </a:solidFill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95 - 3 </a:t>
                </a:r>
                <a:r>
                  <a:rPr lang="ko-KR" altLang="en-US" sz="1500" dirty="0">
                    <a:ln w="11430"/>
                    <a:solidFill>
                      <a:schemeClr val="tx1"/>
                    </a:solidFill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호 </a:t>
                </a:r>
                <a:r>
                  <a:rPr lang="en-US" altLang="ko-KR" sz="1500" dirty="0">
                    <a:ln w="11430"/>
                    <a:solidFill>
                      <a:schemeClr val="tx1"/>
                    </a:solidFill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1995.09.04</a:t>
                </a:r>
                <a:endParaRPr lang="ko-KR" altLang="en-US" sz="1500" dirty="0">
                  <a:ln w="11430"/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</p:txBody>
          </p:sp>
          <p:sp>
            <p:nvSpPr>
              <p:cNvPr id="180" name="직사각형 179"/>
              <p:cNvSpPr/>
              <p:nvPr/>
            </p:nvSpPr>
            <p:spPr bwMode="auto">
              <a:xfrm>
                <a:off x="5814580" y="1590699"/>
                <a:ext cx="3674924" cy="35052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8016" tIns="64008" rIns="128016" bIns="64008" anchor="ctr"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>
                  <a:defRPr/>
                </a:pPr>
                <a:r>
                  <a:rPr lang="ko-KR" altLang="en-US" sz="1500" dirty="0">
                    <a:ln w="11430"/>
                    <a:solidFill>
                      <a:schemeClr val="tx1"/>
                    </a:solidFill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서초 소방서</a:t>
                </a:r>
              </a:p>
            </p:txBody>
          </p:sp>
          <p:sp>
            <p:nvSpPr>
              <p:cNvPr id="181" name="직사각형 180"/>
              <p:cNvSpPr/>
              <p:nvPr/>
            </p:nvSpPr>
            <p:spPr bwMode="auto">
              <a:xfrm>
                <a:off x="372860" y="1603399"/>
                <a:ext cx="1917489" cy="35052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8016" tIns="64008" rIns="128016" bIns="64008" anchor="ctr"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>
                  <a:defRPr/>
                </a:pPr>
                <a:r>
                  <a:rPr lang="ko-KR" altLang="en-US" sz="1400" b="1" dirty="0">
                    <a:ln w="11430"/>
                    <a:solidFill>
                      <a:schemeClr val="bg1"/>
                    </a:solidFill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전문소방시설 </a:t>
                </a:r>
                <a:r>
                  <a:rPr lang="ko-KR" altLang="en-US" sz="1400" b="1" dirty="0" err="1">
                    <a:ln w="11430"/>
                    <a:solidFill>
                      <a:schemeClr val="bg1"/>
                    </a:solidFill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감리업</a:t>
                </a:r>
                <a:endParaRPr lang="ko-KR" altLang="en-US" sz="1400" b="1" dirty="0">
                  <a:ln w="11430"/>
                  <a:solidFill>
                    <a:schemeClr val="bg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</p:txBody>
          </p:sp>
        </p:grpSp>
      </p:grpSp>
      <p:grpSp>
        <p:nvGrpSpPr>
          <p:cNvPr id="182" name="그룹 181"/>
          <p:cNvGrpSpPr/>
          <p:nvPr/>
        </p:nvGrpSpPr>
        <p:grpSpPr>
          <a:xfrm>
            <a:off x="330200" y="3207548"/>
            <a:ext cx="9296400" cy="605409"/>
            <a:chOff x="330200" y="1475259"/>
            <a:chExt cx="9296400" cy="605409"/>
          </a:xfrm>
        </p:grpSpPr>
        <p:pic>
          <p:nvPicPr>
            <p:cNvPr id="183" name="그림 18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30200" y="1475259"/>
              <a:ext cx="9296400" cy="605409"/>
            </a:xfrm>
            <a:prstGeom prst="rect">
              <a:avLst/>
            </a:prstGeom>
          </p:spPr>
        </p:pic>
        <p:grpSp>
          <p:nvGrpSpPr>
            <p:cNvPr id="184" name="그룹 183"/>
            <p:cNvGrpSpPr/>
            <p:nvPr/>
          </p:nvGrpSpPr>
          <p:grpSpPr>
            <a:xfrm>
              <a:off x="451242" y="1590699"/>
              <a:ext cx="9038262" cy="363221"/>
              <a:chOff x="451242" y="1590699"/>
              <a:chExt cx="9038262" cy="363221"/>
            </a:xfrm>
          </p:grpSpPr>
          <p:sp>
            <p:nvSpPr>
              <p:cNvPr id="185" name="직사각형 184"/>
              <p:cNvSpPr/>
              <p:nvPr/>
            </p:nvSpPr>
            <p:spPr bwMode="auto">
              <a:xfrm>
                <a:off x="2288704" y="1590699"/>
                <a:ext cx="3384376" cy="35052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8016" tIns="64008" rIns="128016" bIns="64008" anchor="ctr"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>
                  <a:defRPr/>
                </a:pPr>
                <a:r>
                  <a:rPr lang="ko-KR" altLang="en-US" sz="1500" dirty="0" smtClean="0">
                    <a:ln w="11430"/>
                    <a:solidFill>
                      <a:schemeClr val="tx1"/>
                    </a:solidFill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제 서울 </a:t>
                </a:r>
                <a:r>
                  <a:rPr lang="en-US" altLang="ko-KR" sz="1500" dirty="0">
                    <a:ln w="11430"/>
                    <a:solidFill>
                      <a:schemeClr val="tx1"/>
                    </a:solidFill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S-1-009</a:t>
                </a:r>
                <a:r>
                  <a:rPr lang="ko-KR" altLang="en-US" sz="1500" dirty="0">
                    <a:ln w="11430"/>
                    <a:solidFill>
                      <a:schemeClr val="tx1"/>
                    </a:solidFill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호 </a:t>
                </a:r>
                <a:r>
                  <a:rPr lang="en-US" altLang="ko-KR" sz="1500" dirty="0">
                    <a:ln w="11430"/>
                    <a:solidFill>
                      <a:schemeClr val="tx1"/>
                    </a:solidFill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1997.03.21</a:t>
                </a:r>
                <a:endParaRPr lang="ko-KR" altLang="en-US" sz="1500" dirty="0">
                  <a:ln w="11430"/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</p:txBody>
          </p:sp>
          <p:sp>
            <p:nvSpPr>
              <p:cNvPr id="186" name="직사각형 185"/>
              <p:cNvSpPr/>
              <p:nvPr/>
            </p:nvSpPr>
            <p:spPr bwMode="auto">
              <a:xfrm>
                <a:off x="5814580" y="1590699"/>
                <a:ext cx="3674924" cy="35052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8016" tIns="64008" rIns="128016" bIns="64008" anchor="ctr"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>
                  <a:defRPr/>
                </a:pPr>
                <a:r>
                  <a:rPr lang="ko-KR" altLang="en-US" sz="1500" dirty="0">
                    <a:ln w="11430"/>
                    <a:solidFill>
                      <a:schemeClr val="tx1"/>
                    </a:solidFill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서울특별시</a:t>
                </a:r>
              </a:p>
            </p:txBody>
          </p:sp>
          <p:sp>
            <p:nvSpPr>
              <p:cNvPr id="187" name="직사각형 186"/>
              <p:cNvSpPr/>
              <p:nvPr/>
            </p:nvSpPr>
            <p:spPr bwMode="auto">
              <a:xfrm>
                <a:off x="451242" y="1603399"/>
                <a:ext cx="1837462" cy="35052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8016" tIns="64008" rIns="128016" bIns="64008" anchor="ctr"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>
                  <a:defRPr/>
                </a:pPr>
                <a:r>
                  <a:rPr lang="ko-KR" altLang="en-US" sz="1400" b="1" dirty="0">
                    <a:ln w="11430"/>
                    <a:solidFill>
                      <a:schemeClr val="bg1"/>
                    </a:solidFill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전력시설물 </a:t>
                </a:r>
                <a:r>
                  <a:rPr lang="ko-KR" altLang="en-US" sz="1400" b="1" dirty="0" err="1">
                    <a:ln w="11430"/>
                    <a:solidFill>
                      <a:schemeClr val="bg1"/>
                    </a:solidFill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감리업</a:t>
                </a:r>
                <a:endParaRPr lang="ko-KR" altLang="en-US" sz="1400" b="1" dirty="0">
                  <a:ln w="11430"/>
                  <a:solidFill>
                    <a:schemeClr val="bg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</p:txBody>
          </p:sp>
        </p:grpSp>
      </p:grpSp>
      <p:grpSp>
        <p:nvGrpSpPr>
          <p:cNvPr id="188" name="그룹 187"/>
          <p:cNvGrpSpPr/>
          <p:nvPr/>
        </p:nvGrpSpPr>
        <p:grpSpPr>
          <a:xfrm>
            <a:off x="330200" y="3757800"/>
            <a:ext cx="9296400" cy="605409"/>
            <a:chOff x="330200" y="1475259"/>
            <a:chExt cx="9296400" cy="605409"/>
          </a:xfrm>
        </p:grpSpPr>
        <p:pic>
          <p:nvPicPr>
            <p:cNvPr id="189" name="그림 18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30200" y="1475259"/>
              <a:ext cx="9296400" cy="605409"/>
            </a:xfrm>
            <a:prstGeom prst="rect">
              <a:avLst/>
            </a:prstGeom>
          </p:spPr>
        </p:pic>
        <p:grpSp>
          <p:nvGrpSpPr>
            <p:cNvPr id="190" name="그룹 189"/>
            <p:cNvGrpSpPr/>
            <p:nvPr/>
          </p:nvGrpSpPr>
          <p:grpSpPr>
            <a:xfrm>
              <a:off x="451242" y="1590699"/>
              <a:ext cx="9038262" cy="363221"/>
              <a:chOff x="451242" y="1590699"/>
              <a:chExt cx="9038262" cy="363221"/>
            </a:xfrm>
          </p:grpSpPr>
          <p:sp>
            <p:nvSpPr>
              <p:cNvPr id="191" name="직사각형 190"/>
              <p:cNvSpPr/>
              <p:nvPr/>
            </p:nvSpPr>
            <p:spPr bwMode="auto">
              <a:xfrm>
                <a:off x="2288704" y="1590699"/>
                <a:ext cx="3384376" cy="35052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8016" tIns="64008" rIns="128016" bIns="64008" anchor="ctr"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>
                  <a:defRPr/>
                </a:pPr>
                <a:r>
                  <a:rPr lang="ko-KR" altLang="en-US" sz="1500" dirty="0">
                    <a:ln w="11430"/>
                    <a:solidFill>
                      <a:schemeClr val="tx1"/>
                    </a:solidFill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제 </a:t>
                </a:r>
                <a:r>
                  <a:rPr lang="en-US" altLang="ko-KR" sz="1500" dirty="0">
                    <a:ln w="11430"/>
                    <a:solidFill>
                      <a:schemeClr val="tx1"/>
                    </a:solidFill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991949 </a:t>
                </a:r>
                <a:r>
                  <a:rPr lang="ko-KR" altLang="en-US" sz="1500" dirty="0">
                    <a:ln w="11430"/>
                    <a:solidFill>
                      <a:schemeClr val="tx1"/>
                    </a:solidFill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호 </a:t>
                </a:r>
                <a:r>
                  <a:rPr lang="en-US" altLang="ko-KR" sz="1500" dirty="0">
                    <a:ln w="11430"/>
                    <a:solidFill>
                      <a:schemeClr val="tx1"/>
                    </a:solidFill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1999.10.29</a:t>
                </a:r>
                <a:endParaRPr lang="ko-KR" altLang="en-US" sz="1500" dirty="0">
                  <a:ln w="11430"/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</p:txBody>
          </p:sp>
          <p:sp>
            <p:nvSpPr>
              <p:cNvPr id="192" name="직사각형 191"/>
              <p:cNvSpPr/>
              <p:nvPr/>
            </p:nvSpPr>
            <p:spPr bwMode="auto">
              <a:xfrm>
                <a:off x="5814580" y="1590699"/>
                <a:ext cx="3674924" cy="35052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8016" tIns="64008" rIns="128016" bIns="64008" anchor="ctr"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>
                  <a:defRPr/>
                </a:pPr>
                <a:r>
                  <a:rPr lang="ko-KR" altLang="en-US" sz="1500" dirty="0">
                    <a:ln w="11430"/>
                    <a:solidFill>
                      <a:schemeClr val="tx1"/>
                    </a:solidFill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한국산업기술진흥협회</a:t>
                </a:r>
              </a:p>
            </p:txBody>
          </p:sp>
          <p:sp>
            <p:nvSpPr>
              <p:cNvPr id="193" name="직사각형 192"/>
              <p:cNvSpPr/>
              <p:nvPr/>
            </p:nvSpPr>
            <p:spPr bwMode="auto">
              <a:xfrm>
                <a:off x="451242" y="1603399"/>
                <a:ext cx="1837462" cy="35052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8016" tIns="64008" rIns="128016" bIns="64008" anchor="ctr"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>
                  <a:defRPr/>
                </a:pPr>
                <a:r>
                  <a:rPr lang="ko-KR" altLang="en-US" sz="1400" b="1" dirty="0">
                    <a:ln w="11430"/>
                    <a:solidFill>
                      <a:schemeClr val="bg1"/>
                    </a:solidFill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기업부설연구소</a:t>
                </a:r>
              </a:p>
            </p:txBody>
          </p:sp>
        </p:grpSp>
      </p:grpSp>
      <p:grpSp>
        <p:nvGrpSpPr>
          <p:cNvPr id="194" name="그룹 193"/>
          <p:cNvGrpSpPr/>
          <p:nvPr/>
        </p:nvGrpSpPr>
        <p:grpSpPr>
          <a:xfrm>
            <a:off x="330200" y="4308052"/>
            <a:ext cx="9296400" cy="605409"/>
            <a:chOff x="330200" y="1475259"/>
            <a:chExt cx="9296400" cy="605409"/>
          </a:xfrm>
        </p:grpSpPr>
        <p:pic>
          <p:nvPicPr>
            <p:cNvPr id="195" name="그림 19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30200" y="1475259"/>
              <a:ext cx="9296400" cy="605409"/>
            </a:xfrm>
            <a:prstGeom prst="rect">
              <a:avLst/>
            </a:prstGeom>
          </p:spPr>
        </p:pic>
        <p:grpSp>
          <p:nvGrpSpPr>
            <p:cNvPr id="196" name="그룹 195"/>
            <p:cNvGrpSpPr/>
            <p:nvPr/>
          </p:nvGrpSpPr>
          <p:grpSpPr>
            <a:xfrm>
              <a:off x="451242" y="1590699"/>
              <a:ext cx="9038262" cy="363221"/>
              <a:chOff x="451242" y="1590699"/>
              <a:chExt cx="9038262" cy="363221"/>
            </a:xfrm>
          </p:grpSpPr>
          <p:sp>
            <p:nvSpPr>
              <p:cNvPr id="197" name="직사각형 196"/>
              <p:cNvSpPr/>
              <p:nvPr/>
            </p:nvSpPr>
            <p:spPr bwMode="auto">
              <a:xfrm>
                <a:off x="2288704" y="1590699"/>
                <a:ext cx="3384376" cy="35052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8016" tIns="64008" rIns="128016" bIns="64008" anchor="ctr"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>
                  <a:defRPr/>
                </a:pPr>
                <a:r>
                  <a:rPr lang="ko-KR" altLang="en-US" sz="1500" dirty="0" smtClean="0">
                    <a:ln w="11430"/>
                    <a:solidFill>
                      <a:schemeClr val="tx1"/>
                    </a:solidFill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제 </a:t>
                </a:r>
                <a:r>
                  <a:rPr lang="en-US" altLang="ko-KR" sz="1500" dirty="0" smtClean="0">
                    <a:ln w="11430"/>
                    <a:solidFill>
                      <a:schemeClr val="tx1"/>
                    </a:solidFill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02- </a:t>
                </a:r>
                <a:r>
                  <a:rPr lang="en-US" altLang="ko-KR" sz="1500" dirty="0">
                    <a:ln w="11430"/>
                    <a:solidFill>
                      <a:schemeClr val="tx1"/>
                    </a:solidFill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1202 2000.08.01</a:t>
                </a:r>
                <a:endParaRPr lang="ko-KR" altLang="en-US" sz="1500" dirty="0">
                  <a:ln w="11430"/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</p:txBody>
          </p:sp>
          <p:sp>
            <p:nvSpPr>
              <p:cNvPr id="198" name="직사각형 197"/>
              <p:cNvSpPr/>
              <p:nvPr/>
            </p:nvSpPr>
            <p:spPr bwMode="auto">
              <a:xfrm>
                <a:off x="5814580" y="1590699"/>
                <a:ext cx="3674924" cy="35052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8016" tIns="64008" rIns="128016" bIns="64008" anchor="ctr"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>
                  <a:defRPr/>
                </a:pPr>
                <a:r>
                  <a:rPr lang="ko-KR" altLang="en-US" sz="1500" dirty="0">
                    <a:ln w="11430"/>
                    <a:solidFill>
                      <a:schemeClr val="tx1"/>
                    </a:solidFill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서울지방 국토관리청</a:t>
                </a:r>
              </a:p>
            </p:txBody>
          </p:sp>
          <p:sp>
            <p:nvSpPr>
              <p:cNvPr id="199" name="직사각형 198"/>
              <p:cNvSpPr/>
              <p:nvPr/>
            </p:nvSpPr>
            <p:spPr bwMode="auto">
              <a:xfrm>
                <a:off x="451242" y="1603399"/>
                <a:ext cx="1837462" cy="35052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8016" tIns="64008" rIns="128016" bIns="64008" anchor="ctr"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>
                  <a:defRPr/>
                </a:pPr>
                <a:r>
                  <a:rPr lang="ko-KR" altLang="en-US" sz="1400" b="1" dirty="0">
                    <a:ln w="11430"/>
                    <a:solidFill>
                      <a:schemeClr val="bg1"/>
                    </a:solidFill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공공측량업</a:t>
                </a:r>
              </a:p>
            </p:txBody>
          </p:sp>
        </p:grpSp>
      </p:grpSp>
      <p:grpSp>
        <p:nvGrpSpPr>
          <p:cNvPr id="200" name="그룹 199"/>
          <p:cNvGrpSpPr/>
          <p:nvPr/>
        </p:nvGrpSpPr>
        <p:grpSpPr>
          <a:xfrm>
            <a:off x="330200" y="4858304"/>
            <a:ext cx="9296400" cy="605409"/>
            <a:chOff x="330200" y="1475259"/>
            <a:chExt cx="9296400" cy="605409"/>
          </a:xfrm>
        </p:grpSpPr>
        <p:pic>
          <p:nvPicPr>
            <p:cNvPr id="201" name="그림 20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30200" y="1475259"/>
              <a:ext cx="9296400" cy="605409"/>
            </a:xfrm>
            <a:prstGeom prst="rect">
              <a:avLst/>
            </a:prstGeom>
          </p:spPr>
        </p:pic>
        <p:grpSp>
          <p:nvGrpSpPr>
            <p:cNvPr id="202" name="그룹 201"/>
            <p:cNvGrpSpPr/>
            <p:nvPr/>
          </p:nvGrpSpPr>
          <p:grpSpPr>
            <a:xfrm>
              <a:off x="451242" y="1590699"/>
              <a:ext cx="9038262" cy="363221"/>
              <a:chOff x="451242" y="1590699"/>
              <a:chExt cx="9038262" cy="363221"/>
            </a:xfrm>
          </p:grpSpPr>
          <p:sp>
            <p:nvSpPr>
              <p:cNvPr id="203" name="직사각형 202"/>
              <p:cNvSpPr/>
              <p:nvPr/>
            </p:nvSpPr>
            <p:spPr bwMode="auto">
              <a:xfrm>
                <a:off x="2288704" y="1590699"/>
                <a:ext cx="3384376" cy="35052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8016" tIns="64008" rIns="128016" bIns="64008" anchor="ctr"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>
                  <a:defRPr/>
                </a:pPr>
                <a:r>
                  <a:rPr lang="ko-KR" altLang="en-US" sz="1500" dirty="0">
                    <a:ln w="11430"/>
                    <a:solidFill>
                      <a:schemeClr val="tx1"/>
                    </a:solidFill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제 서울 </a:t>
                </a:r>
                <a:r>
                  <a:rPr lang="en-US" altLang="ko-KR" sz="1500" dirty="0">
                    <a:ln w="11430"/>
                    <a:solidFill>
                      <a:schemeClr val="tx1"/>
                    </a:solidFill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E - 2 - 249 </a:t>
                </a:r>
                <a:r>
                  <a:rPr lang="ko-KR" altLang="en-US" sz="1500" dirty="0">
                    <a:ln w="11430"/>
                    <a:solidFill>
                      <a:schemeClr val="tx1"/>
                    </a:solidFill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호</a:t>
                </a:r>
              </a:p>
            </p:txBody>
          </p:sp>
          <p:sp>
            <p:nvSpPr>
              <p:cNvPr id="204" name="직사각형 203"/>
              <p:cNvSpPr/>
              <p:nvPr/>
            </p:nvSpPr>
            <p:spPr bwMode="auto">
              <a:xfrm>
                <a:off x="5814580" y="1590699"/>
                <a:ext cx="3674924" cy="35052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8016" tIns="64008" rIns="128016" bIns="64008" anchor="ctr"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>
                  <a:defRPr/>
                </a:pPr>
                <a:r>
                  <a:rPr lang="ko-KR" altLang="en-US" sz="1500" dirty="0">
                    <a:ln w="11430"/>
                    <a:solidFill>
                      <a:schemeClr val="tx1"/>
                    </a:solidFill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서울특별시</a:t>
                </a:r>
              </a:p>
            </p:txBody>
          </p:sp>
          <p:sp>
            <p:nvSpPr>
              <p:cNvPr id="205" name="직사각형 204"/>
              <p:cNvSpPr/>
              <p:nvPr/>
            </p:nvSpPr>
            <p:spPr bwMode="auto">
              <a:xfrm>
                <a:off x="451242" y="1603399"/>
                <a:ext cx="1837462" cy="35052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8016" tIns="64008" rIns="128016" bIns="64008" anchor="ctr"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>
                  <a:defRPr/>
                </a:pPr>
                <a:r>
                  <a:rPr lang="ko-KR" altLang="en-US" sz="1400" b="1" dirty="0">
                    <a:ln w="11430"/>
                    <a:solidFill>
                      <a:schemeClr val="bg1"/>
                    </a:solidFill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설  계  업</a:t>
                </a:r>
              </a:p>
            </p:txBody>
          </p:sp>
        </p:grpSp>
      </p:grpSp>
      <p:grpSp>
        <p:nvGrpSpPr>
          <p:cNvPr id="206" name="그룹 205"/>
          <p:cNvGrpSpPr/>
          <p:nvPr/>
        </p:nvGrpSpPr>
        <p:grpSpPr>
          <a:xfrm>
            <a:off x="330200" y="5408556"/>
            <a:ext cx="9296400" cy="605409"/>
            <a:chOff x="330200" y="1475259"/>
            <a:chExt cx="9296400" cy="605409"/>
          </a:xfrm>
        </p:grpSpPr>
        <p:pic>
          <p:nvPicPr>
            <p:cNvPr id="207" name="그림 20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30200" y="1475259"/>
              <a:ext cx="9296400" cy="605409"/>
            </a:xfrm>
            <a:prstGeom prst="rect">
              <a:avLst/>
            </a:prstGeom>
          </p:spPr>
        </p:pic>
        <p:grpSp>
          <p:nvGrpSpPr>
            <p:cNvPr id="208" name="그룹 207"/>
            <p:cNvGrpSpPr/>
            <p:nvPr/>
          </p:nvGrpSpPr>
          <p:grpSpPr>
            <a:xfrm>
              <a:off x="451242" y="1590699"/>
              <a:ext cx="9038262" cy="363221"/>
              <a:chOff x="451242" y="1590699"/>
              <a:chExt cx="9038262" cy="363221"/>
            </a:xfrm>
          </p:grpSpPr>
          <p:sp>
            <p:nvSpPr>
              <p:cNvPr id="209" name="직사각형 208"/>
              <p:cNvSpPr/>
              <p:nvPr/>
            </p:nvSpPr>
            <p:spPr bwMode="auto">
              <a:xfrm>
                <a:off x="2288704" y="1590699"/>
                <a:ext cx="3384376" cy="35052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8016" tIns="64008" rIns="128016" bIns="64008" anchor="ctr"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>
                  <a:defRPr/>
                </a:pPr>
                <a:r>
                  <a:rPr lang="ko-KR" altLang="en-US" sz="1500" dirty="0">
                    <a:ln w="11430"/>
                    <a:solidFill>
                      <a:schemeClr val="tx1"/>
                    </a:solidFill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제 </a:t>
                </a:r>
                <a:r>
                  <a:rPr lang="ko-KR" altLang="en-US" sz="1500" dirty="0" smtClean="0">
                    <a:ln w="11430"/>
                    <a:solidFill>
                      <a:schemeClr val="tx1"/>
                    </a:solidFill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서초</a:t>
                </a:r>
                <a:r>
                  <a:rPr lang="en-US" altLang="ko-KR" sz="1500" dirty="0" smtClean="0">
                    <a:ln w="11430"/>
                    <a:solidFill>
                      <a:schemeClr val="tx1"/>
                    </a:solidFill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2004-27</a:t>
                </a:r>
                <a:r>
                  <a:rPr lang="ko-KR" altLang="en-US" sz="1500" dirty="0" smtClean="0">
                    <a:ln w="11430"/>
                    <a:solidFill>
                      <a:schemeClr val="tx1"/>
                    </a:solidFill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호 </a:t>
                </a:r>
                <a:r>
                  <a:rPr lang="en-US" altLang="ko-KR" sz="1500" dirty="0" smtClean="0">
                    <a:ln w="11430"/>
                    <a:solidFill>
                      <a:schemeClr val="tx1"/>
                    </a:solidFill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2004.12.20</a:t>
                </a:r>
                <a:endParaRPr lang="ko-KR" altLang="en-US" sz="1500" dirty="0">
                  <a:ln w="11430"/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</p:txBody>
          </p:sp>
          <p:sp>
            <p:nvSpPr>
              <p:cNvPr id="210" name="직사각형 209"/>
              <p:cNvSpPr/>
              <p:nvPr/>
            </p:nvSpPr>
            <p:spPr bwMode="auto">
              <a:xfrm>
                <a:off x="5814580" y="1590699"/>
                <a:ext cx="3674924" cy="35052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8016" tIns="64008" rIns="128016" bIns="64008" anchor="ctr"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>
                  <a:defRPr/>
                </a:pPr>
                <a:r>
                  <a:rPr lang="ko-KR" altLang="en-US" sz="1500" dirty="0" smtClean="0">
                    <a:ln w="11430"/>
                    <a:solidFill>
                      <a:schemeClr val="tx1"/>
                    </a:solidFill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서초소방서</a:t>
                </a:r>
                <a:endParaRPr lang="ko-KR" altLang="en-US" sz="1500" dirty="0">
                  <a:ln w="11430"/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</p:txBody>
          </p:sp>
          <p:sp>
            <p:nvSpPr>
              <p:cNvPr id="211" name="직사각형 210"/>
              <p:cNvSpPr/>
              <p:nvPr/>
            </p:nvSpPr>
            <p:spPr bwMode="auto">
              <a:xfrm>
                <a:off x="451242" y="1603399"/>
                <a:ext cx="1837462" cy="35052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8016" tIns="64008" rIns="128016" bIns="64008" anchor="ctr"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>
                  <a:defRPr/>
                </a:pPr>
                <a:r>
                  <a:rPr lang="ko-KR" altLang="en-US" sz="1400" b="1" dirty="0" err="1" smtClean="0">
                    <a:ln w="11430"/>
                    <a:solidFill>
                      <a:schemeClr val="bg1"/>
                    </a:solidFill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소방시설업</a:t>
                </a:r>
                <a:endParaRPr lang="ko-KR" altLang="en-US" sz="1400" b="1" dirty="0">
                  <a:ln w="11430"/>
                  <a:solidFill>
                    <a:schemeClr val="bg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</p:txBody>
          </p:sp>
        </p:grpSp>
      </p:grpSp>
      <p:grpSp>
        <p:nvGrpSpPr>
          <p:cNvPr id="212" name="그룹 211"/>
          <p:cNvGrpSpPr/>
          <p:nvPr/>
        </p:nvGrpSpPr>
        <p:grpSpPr>
          <a:xfrm>
            <a:off x="330200" y="5958805"/>
            <a:ext cx="9296400" cy="605409"/>
            <a:chOff x="330200" y="1475259"/>
            <a:chExt cx="9296400" cy="605409"/>
          </a:xfrm>
        </p:grpSpPr>
        <p:pic>
          <p:nvPicPr>
            <p:cNvPr id="213" name="그림 2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30200" y="1475259"/>
              <a:ext cx="9296400" cy="605409"/>
            </a:xfrm>
            <a:prstGeom prst="rect">
              <a:avLst/>
            </a:prstGeom>
          </p:spPr>
        </p:pic>
        <p:grpSp>
          <p:nvGrpSpPr>
            <p:cNvPr id="214" name="그룹 213"/>
            <p:cNvGrpSpPr/>
            <p:nvPr/>
          </p:nvGrpSpPr>
          <p:grpSpPr>
            <a:xfrm>
              <a:off x="451242" y="1590699"/>
              <a:ext cx="9038262" cy="363221"/>
              <a:chOff x="451242" y="1590699"/>
              <a:chExt cx="9038262" cy="363221"/>
            </a:xfrm>
          </p:grpSpPr>
          <p:sp>
            <p:nvSpPr>
              <p:cNvPr id="215" name="직사각형 214"/>
              <p:cNvSpPr/>
              <p:nvPr/>
            </p:nvSpPr>
            <p:spPr bwMode="auto">
              <a:xfrm>
                <a:off x="2288704" y="1590699"/>
                <a:ext cx="3384376" cy="35052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8016" tIns="64008" rIns="128016" bIns="64008" anchor="ctr"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>
                  <a:defRPr/>
                </a:pPr>
                <a:r>
                  <a:rPr lang="ko-KR" altLang="en-US" sz="1500" dirty="0">
                    <a:ln w="11430"/>
                    <a:solidFill>
                      <a:schemeClr val="tx1"/>
                    </a:solidFill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제 </a:t>
                </a:r>
                <a:r>
                  <a:rPr lang="en-US" altLang="ko-KR" sz="1500" dirty="0">
                    <a:ln w="11430"/>
                    <a:solidFill>
                      <a:schemeClr val="tx1"/>
                    </a:solidFill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272 </a:t>
                </a:r>
                <a:r>
                  <a:rPr lang="ko-KR" altLang="en-US" sz="1500" dirty="0">
                    <a:ln w="11430"/>
                    <a:solidFill>
                      <a:schemeClr val="tx1"/>
                    </a:solidFill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호 </a:t>
                </a:r>
                <a:r>
                  <a:rPr lang="en-US" altLang="ko-KR" sz="1500" dirty="0">
                    <a:ln w="11430"/>
                    <a:solidFill>
                      <a:schemeClr val="tx1"/>
                    </a:solidFill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2005.06.04</a:t>
                </a:r>
                <a:endParaRPr lang="ko-KR" altLang="en-US" sz="1500" dirty="0">
                  <a:ln w="11430"/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</p:txBody>
          </p:sp>
          <p:sp>
            <p:nvSpPr>
              <p:cNvPr id="216" name="직사각형 215"/>
              <p:cNvSpPr/>
              <p:nvPr/>
            </p:nvSpPr>
            <p:spPr bwMode="auto">
              <a:xfrm>
                <a:off x="5814580" y="1590699"/>
                <a:ext cx="3674924" cy="35052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8016" tIns="64008" rIns="128016" bIns="64008" anchor="ctr"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>
                  <a:defRPr/>
                </a:pPr>
                <a:r>
                  <a:rPr lang="ko-KR" altLang="en-US" sz="1500" dirty="0" err="1">
                    <a:ln w="11430"/>
                    <a:solidFill>
                      <a:schemeClr val="tx1"/>
                    </a:solidFill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국토해양부</a:t>
                </a:r>
                <a:endParaRPr lang="ko-KR" altLang="en-US" sz="1500" dirty="0">
                  <a:ln w="11430"/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</p:txBody>
          </p:sp>
          <p:sp>
            <p:nvSpPr>
              <p:cNvPr id="217" name="직사각형 216"/>
              <p:cNvSpPr/>
              <p:nvPr/>
            </p:nvSpPr>
            <p:spPr bwMode="auto">
              <a:xfrm>
                <a:off x="451242" y="1603399"/>
                <a:ext cx="1837462" cy="35052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8016" tIns="64008" rIns="128016" bIns="64008" anchor="ctr"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>
                  <a:defRPr/>
                </a:pPr>
                <a:r>
                  <a:rPr lang="ko-KR" altLang="en-US" sz="1400" b="1" dirty="0">
                    <a:ln w="11430"/>
                    <a:solidFill>
                      <a:schemeClr val="bg1"/>
                    </a:solidFill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해외건설업</a:t>
                </a:r>
              </a:p>
            </p:txBody>
          </p:sp>
        </p:grpSp>
      </p:grpSp>
      <p:sp>
        <p:nvSpPr>
          <p:cNvPr id="219" name="슬라이드 번호 개체 틀 2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7102-3076-4430-8CB1-D511A92F2D22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92261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그림 43" descr="백그라운드1.png"/>
          <p:cNvPicPr>
            <a:picLocks noChangeAspect="1"/>
          </p:cNvPicPr>
          <p:nvPr/>
        </p:nvPicPr>
        <p:blipFill>
          <a:blip r:embed="rId3" cstate="print">
            <a:lum bright="10000"/>
          </a:blip>
          <a:srcRect t="34325"/>
          <a:stretch>
            <a:fillRect/>
          </a:stretch>
        </p:blipFill>
        <p:spPr>
          <a:xfrm>
            <a:off x="-624" y="3972940"/>
            <a:ext cx="9906624" cy="2885060"/>
          </a:xfrm>
          <a:prstGeom prst="rect">
            <a:avLst/>
          </a:prstGeom>
        </p:spPr>
      </p:pic>
      <p:pic>
        <p:nvPicPr>
          <p:cNvPr id="79" name="Picture 6" descr="52"/>
          <p:cNvPicPr>
            <a:picLocks noChangeAspect="1" noChangeArrowheads="1"/>
          </p:cNvPicPr>
          <p:nvPr/>
        </p:nvPicPr>
        <p:blipFill>
          <a:blip r:embed="rId4">
            <a:lum bright="-24000" contrast="3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1723" y="4793927"/>
            <a:ext cx="3297510" cy="83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6" descr="52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951723" y="2237465"/>
            <a:ext cx="3297510" cy="83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모서리가 둥근 직사각형 9"/>
          <p:cNvSpPr/>
          <p:nvPr/>
        </p:nvSpPr>
        <p:spPr bwMode="auto">
          <a:xfrm>
            <a:off x="4620139" y="3047848"/>
            <a:ext cx="4752461" cy="175117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1" name="타원 10"/>
          <p:cNvSpPr/>
          <p:nvPr/>
        </p:nvSpPr>
        <p:spPr bwMode="auto">
          <a:xfrm>
            <a:off x="909700" y="1432397"/>
            <a:ext cx="5051425" cy="505142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2" name="타원 11"/>
          <p:cNvSpPr/>
          <p:nvPr/>
        </p:nvSpPr>
        <p:spPr bwMode="auto">
          <a:xfrm>
            <a:off x="1069651" y="1579268"/>
            <a:ext cx="4756786" cy="475678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82" name="Picture 31" descr="빛_동글_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4651" y="1709688"/>
            <a:ext cx="1083650" cy="110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31" descr="빛_동글_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2855" y="2079303"/>
            <a:ext cx="1083650" cy="110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31" descr="빛_동글_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3456" y="2079303"/>
            <a:ext cx="1083650" cy="110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31" descr="빛_동글_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4301" y="3091464"/>
            <a:ext cx="1083650" cy="110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31" descr="빛_동글_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102" y="3091464"/>
            <a:ext cx="1083650" cy="110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31" descr="빛_동글_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4381" y="4266990"/>
            <a:ext cx="1083650" cy="110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31" descr="빛_동글_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6616" y="4266990"/>
            <a:ext cx="1083650" cy="110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31" descr="빛_동글_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8107" y="5078401"/>
            <a:ext cx="1083650" cy="110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31" descr="빛_동글_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6489" y="5078401"/>
            <a:ext cx="1083650" cy="110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그룹 1"/>
          <p:cNvGrpSpPr/>
          <p:nvPr/>
        </p:nvGrpSpPr>
        <p:grpSpPr>
          <a:xfrm>
            <a:off x="8439150" y="376089"/>
            <a:ext cx="1466850" cy="360040"/>
            <a:chOff x="8439150" y="298748"/>
            <a:chExt cx="1466850" cy="360040"/>
          </a:xfrm>
        </p:grpSpPr>
        <p:grpSp>
          <p:nvGrpSpPr>
            <p:cNvPr id="3" name="그룹 2"/>
            <p:cNvGrpSpPr/>
            <p:nvPr/>
          </p:nvGrpSpPr>
          <p:grpSpPr>
            <a:xfrm>
              <a:off x="8439150" y="323850"/>
              <a:ext cx="1466850" cy="333375"/>
              <a:chOff x="8121352" y="239440"/>
              <a:chExt cx="1784648" cy="432048"/>
            </a:xfrm>
          </p:grpSpPr>
          <p:sp>
            <p:nvSpPr>
              <p:cNvPr id="5" name="모서리가 둥근 직사각형 4"/>
              <p:cNvSpPr/>
              <p:nvPr/>
            </p:nvSpPr>
            <p:spPr>
              <a:xfrm>
                <a:off x="8121352" y="239440"/>
                <a:ext cx="288032" cy="432048"/>
              </a:xfrm>
              <a:prstGeom prst="roundRect">
                <a:avLst>
                  <a:gd name="adj" fmla="val 2328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" name="모서리가 둥근 직사각형 5"/>
              <p:cNvSpPr/>
              <p:nvPr/>
            </p:nvSpPr>
            <p:spPr>
              <a:xfrm>
                <a:off x="8337376" y="239440"/>
                <a:ext cx="1568624" cy="432048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" name="직사각형 3"/>
            <p:cNvSpPr/>
            <p:nvPr/>
          </p:nvSpPr>
          <p:spPr>
            <a:xfrm>
              <a:off x="8557520" y="298748"/>
              <a:ext cx="1276472" cy="360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r"/>
              <a:r>
                <a:rPr lang="ko-KR" altLang="en-US" sz="1200" dirty="0" smtClean="0"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성전건축 유의사항</a:t>
              </a:r>
              <a:endParaRPr lang="ko-KR" altLang="en-US" sz="12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8" name="직사각형 7"/>
          <p:cNvSpPr/>
          <p:nvPr/>
        </p:nvSpPr>
        <p:spPr>
          <a:xfrm>
            <a:off x="647378" y="221171"/>
            <a:ext cx="624983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ko-KR" altLang="en-US" sz="2800" b="1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기  타</a:t>
            </a:r>
            <a:endParaRPr lang="ko-KR" altLang="en-US" sz="2800" b="1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647378" y="1115219"/>
            <a:ext cx="417646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altLang="ko-KR" sz="2000" b="1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4. KCM </a:t>
            </a:r>
            <a:r>
              <a:rPr lang="ko-KR" altLang="en-US" sz="2000" b="1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경쟁력</a:t>
            </a:r>
            <a:endParaRPr lang="ko-KR" altLang="en-US" sz="2000" b="1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7" name="TextBox 22"/>
          <p:cNvSpPr txBox="1">
            <a:spLocks noChangeArrowheads="1"/>
          </p:cNvSpPr>
          <p:nvPr/>
        </p:nvSpPr>
        <p:spPr bwMode="auto">
          <a:xfrm>
            <a:off x="3618141" y="5488982"/>
            <a:ext cx="9028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400" dirty="0">
                <a:ln w="12700">
                  <a:noFill/>
                  <a:prstDash val="solid"/>
                </a:ln>
                <a:latin typeface="HY헤드라인M" panose="02030600000101010101" pitchFamily="18" charset="-127"/>
                <a:ea typeface="HY헤드라인M" panose="02030600000101010101" pitchFamily="18" charset="-127"/>
              </a:rPr>
              <a:t>일정관리</a:t>
            </a:r>
          </a:p>
        </p:txBody>
      </p:sp>
      <p:sp>
        <p:nvSpPr>
          <p:cNvPr id="19" name="TextBox 23"/>
          <p:cNvSpPr txBox="1">
            <a:spLocks noChangeArrowheads="1"/>
          </p:cNvSpPr>
          <p:nvPr/>
        </p:nvSpPr>
        <p:spPr bwMode="auto">
          <a:xfrm>
            <a:off x="4482237" y="4633391"/>
            <a:ext cx="9028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400" dirty="0">
                <a:ln w="12700">
                  <a:noFill/>
                  <a:prstDash val="solid"/>
                </a:ln>
                <a:latin typeface="HY헤드라인M" panose="02030600000101010101" pitchFamily="18" charset="-127"/>
                <a:ea typeface="HY헤드라인M" panose="02030600000101010101" pitchFamily="18" charset="-127"/>
              </a:rPr>
              <a:t>원가관리</a:t>
            </a:r>
          </a:p>
        </p:txBody>
      </p:sp>
      <p:sp>
        <p:nvSpPr>
          <p:cNvPr id="21" name="TextBox 24"/>
          <p:cNvSpPr txBox="1">
            <a:spLocks noChangeArrowheads="1"/>
          </p:cNvSpPr>
          <p:nvPr/>
        </p:nvSpPr>
        <p:spPr bwMode="auto">
          <a:xfrm>
            <a:off x="4770268" y="3358316"/>
            <a:ext cx="9028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1400" dirty="0">
                <a:ln w="12700">
                  <a:noFill/>
                  <a:prstDash val="solid"/>
                </a:ln>
                <a:latin typeface="HY헤드라인M" panose="02030600000101010101" pitchFamily="18" charset="-127"/>
                <a:ea typeface="HY헤드라인M" panose="02030600000101010101" pitchFamily="18" charset="-127"/>
              </a:rPr>
              <a:t>입찰 및</a:t>
            </a:r>
            <a:endParaRPr lang="en-US" altLang="ko-KR" sz="1400" dirty="0">
              <a:ln w="12700">
                <a:noFill/>
                <a:prstDash val="solid"/>
              </a:ln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>
              <a:defRPr/>
            </a:pPr>
            <a:r>
              <a:rPr lang="ko-KR" altLang="en-US" sz="1400" dirty="0">
                <a:ln w="12700">
                  <a:noFill/>
                  <a:prstDash val="solid"/>
                </a:ln>
                <a:latin typeface="HY헤드라인M" panose="02030600000101010101" pitchFamily="18" charset="-127"/>
                <a:ea typeface="HY헤드라인M" panose="02030600000101010101" pitchFamily="18" charset="-127"/>
              </a:rPr>
              <a:t>계약관리</a:t>
            </a:r>
          </a:p>
        </p:txBody>
      </p:sp>
      <p:sp>
        <p:nvSpPr>
          <p:cNvPr id="23" name="TextBox 25"/>
          <p:cNvSpPr txBox="1">
            <a:spLocks noChangeArrowheads="1"/>
          </p:cNvSpPr>
          <p:nvPr/>
        </p:nvSpPr>
        <p:spPr bwMode="auto">
          <a:xfrm>
            <a:off x="4026520" y="2484424"/>
            <a:ext cx="9028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400" dirty="0">
                <a:ln w="12700">
                  <a:noFill/>
                  <a:prstDash val="solid"/>
                </a:ln>
                <a:latin typeface="HY헤드라인M" panose="02030600000101010101" pitchFamily="18" charset="-127"/>
                <a:ea typeface="HY헤드라인M" panose="02030600000101010101" pitchFamily="18" charset="-127"/>
              </a:rPr>
              <a:t>금융계획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895826" y="2001389"/>
            <a:ext cx="10823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1400" dirty="0">
                <a:ln w="12700">
                  <a:noFill/>
                  <a:prstDash val="solid"/>
                </a:ln>
                <a:latin typeface="HY헤드라인M" panose="02030600000101010101" pitchFamily="18" charset="-127"/>
                <a:ea typeface="HY헤드라인M" panose="02030600000101010101" pitchFamily="18" charset="-127"/>
              </a:rPr>
              <a:t>사업타당성</a:t>
            </a:r>
            <a:endParaRPr lang="en-US" altLang="ko-KR" sz="1400" dirty="0">
              <a:ln w="12700">
                <a:noFill/>
                <a:prstDash val="solid"/>
              </a:ln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>
              <a:defRPr/>
            </a:pPr>
            <a:r>
              <a:rPr lang="ko-KR" altLang="en-US" sz="1400" dirty="0">
                <a:ln w="12700">
                  <a:noFill/>
                  <a:prstDash val="solid"/>
                </a:ln>
                <a:latin typeface="HY헤드라인M" panose="02030600000101010101" pitchFamily="18" charset="-127"/>
                <a:ea typeface="HY헤드라인M" panose="02030600000101010101" pitchFamily="18" charset="-127"/>
              </a:rPr>
              <a:t>분석</a:t>
            </a:r>
          </a:p>
        </p:txBody>
      </p:sp>
      <p:sp>
        <p:nvSpPr>
          <p:cNvPr id="27" name="TextBox 27"/>
          <p:cNvSpPr txBox="1">
            <a:spLocks noChangeArrowheads="1"/>
          </p:cNvSpPr>
          <p:nvPr/>
        </p:nvSpPr>
        <p:spPr bwMode="auto">
          <a:xfrm>
            <a:off x="2504728" y="5445224"/>
            <a:ext cx="9028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400" dirty="0">
                <a:ln w="12700">
                  <a:noFill/>
                  <a:prstDash val="solid"/>
                </a:ln>
                <a:latin typeface="HY헤드라인M" panose="02030600000101010101" pitchFamily="18" charset="-127"/>
                <a:ea typeface="HY헤드라인M" panose="02030600000101010101" pitchFamily="18" charset="-127"/>
              </a:rPr>
              <a:t>품질관리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575220" y="4515703"/>
            <a:ext cx="9028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1400" dirty="0">
                <a:ln w="12700">
                  <a:noFill/>
                  <a:prstDash val="solid"/>
                </a:ln>
                <a:latin typeface="HY헤드라인M" panose="02030600000101010101" pitchFamily="18" charset="-127"/>
                <a:ea typeface="HY헤드라인M" panose="02030600000101010101" pitchFamily="18" charset="-127"/>
              </a:rPr>
              <a:t>안전 및</a:t>
            </a:r>
            <a:endParaRPr lang="en-US" altLang="ko-KR" sz="1400" dirty="0">
              <a:ln w="12700">
                <a:noFill/>
                <a:prstDash val="solid"/>
              </a:ln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>
              <a:defRPr/>
            </a:pPr>
            <a:r>
              <a:rPr lang="ko-KR" altLang="en-US" sz="1400" dirty="0">
                <a:ln w="12700">
                  <a:noFill/>
                  <a:prstDash val="solid"/>
                </a:ln>
                <a:latin typeface="HY헤드라인M" panose="02030600000101010101" pitchFamily="18" charset="-127"/>
                <a:ea typeface="HY헤드라인M" panose="02030600000101010101" pitchFamily="18" charset="-127"/>
              </a:rPr>
              <a:t>환경관리</a:t>
            </a:r>
          </a:p>
        </p:txBody>
      </p:sp>
      <p:sp>
        <p:nvSpPr>
          <p:cNvPr id="31" name="TextBox 29"/>
          <p:cNvSpPr txBox="1">
            <a:spLocks noChangeArrowheads="1"/>
          </p:cNvSpPr>
          <p:nvPr/>
        </p:nvSpPr>
        <p:spPr bwMode="auto">
          <a:xfrm>
            <a:off x="1212282" y="3315263"/>
            <a:ext cx="10823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1400" dirty="0">
                <a:ln w="12700">
                  <a:noFill/>
                  <a:prstDash val="solid"/>
                </a:ln>
                <a:latin typeface="HY헤드라인M" panose="02030600000101010101" pitchFamily="18" charset="-127"/>
                <a:ea typeface="HY헤드라인M" panose="02030600000101010101" pitchFamily="18" charset="-127"/>
              </a:rPr>
              <a:t>계약 및</a:t>
            </a:r>
            <a:endParaRPr lang="en-US" altLang="ko-KR" sz="1400" dirty="0">
              <a:ln w="12700">
                <a:noFill/>
                <a:prstDash val="solid"/>
              </a:ln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>
              <a:defRPr/>
            </a:pPr>
            <a:r>
              <a:rPr lang="ko-KR" altLang="en-US" sz="1400" dirty="0">
                <a:ln w="12700">
                  <a:noFill/>
                  <a:prstDash val="solid"/>
                </a:ln>
                <a:latin typeface="HY헤드라인M" panose="02030600000101010101" pitchFamily="18" charset="-127"/>
                <a:ea typeface="HY헤드라인M" panose="02030600000101010101" pitchFamily="18" charset="-127"/>
              </a:rPr>
              <a:t>클레임관리</a:t>
            </a:r>
          </a:p>
        </p:txBody>
      </p:sp>
      <p:sp>
        <p:nvSpPr>
          <p:cNvPr id="33" name="TextBox 30"/>
          <p:cNvSpPr txBox="1">
            <a:spLocks noChangeArrowheads="1"/>
          </p:cNvSpPr>
          <p:nvPr/>
        </p:nvSpPr>
        <p:spPr bwMode="auto">
          <a:xfrm>
            <a:off x="1835570" y="2342396"/>
            <a:ext cx="9028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1400" dirty="0">
                <a:ln w="12700">
                  <a:noFill/>
                  <a:prstDash val="solid"/>
                </a:ln>
                <a:latin typeface="HY헤드라인M" panose="02030600000101010101" pitchFamily="18" charset="-127"/>
                <a:ea typeface="HY헤드라인M" panose="02030600000101010101" pitchFamily="18" charset="-127"/>
              </a:rPr>
              <a:t>운영 및</a:t>
            </a:r>
            <a:endParaRPr lang="en-US" altLang="ko-KR" sz="1400" dirty="0">
              <a:ln w="12700">
                <a:noFill/>
                <a:prstDash val="solid"/>
              </a:ln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>
              <a:defRPr/>
            </a:pPr>
            <a:r>
              <a:rPr lang="ko-KR" altLang="en-US" sz="1400" dirty="0">
                <a:ln w="12700">
                  <a:noFill/>
                  <a:prstDash val="solid"/>
                </a:ln>
                <a:latin typeface="HY헤드라인M" panose="02030600000101010101" pitchFamily="18" charset="-127"/>
                <a:ea typeface="HY헤드라인M" panose="02030600000101010101" pitchFamily="18" charset="-127"/>
              </a:rPr>
              <a:t>유지관리</a:t>
            </a:r>
          </a:p>
        </p:txBody>
      </p:sp>
      <p:grpSp>
        <p:nvGrpSpPr>
          <p:cNvPr id="34" name="그룹 128"/>
          <p:cNvGrpSpPr>
            <a:grpSpLocks/>
          </p:cNvGrpSpPr>
          <p:nvPr/>
        </p:nvGrpSpPr>
        <p:grpSpPr bwMode="auto">
          <a:xfrm>
            <a:off x="6825208" y="1416522"/>
            <a:ext cx="1476375" cy="1349375"/>
            <a:chOff x="-735165" y="4255353"/>
            <a:chExt cx="1773951" cy="1621919"/>
          </a:xfrm>
          <a:solidFill>
            <a:srgbClr val="FFFFFF"/>
          </a:solidFill>
        </p:grpSpPr>
        <p:grpSp>
          <p:nvGrpSpPr>
            <p:cNvPr id="35" name="그룹 78"/>
            <p:cNvGrpSpPr>
              <a:grpSpLocks/>
            </p:cNvGrpSpPr>
            <p:nvPr/>
          </p:nvGrpSpPr>
          <p:grpSpPr bwMode="auto">
            <a:xfrm>
              <a:off x="-684584" y="4255353"/>
              <a:ext cx="1619058" cy="1621919"/>
              <a:chOff x="971600" y="2276872"/>
              <a:chExt cx="1690431" cy="1693418"/>
            </a:xfrm>
            <a:grpFill/>
          </p:grpSpPr>
          <p:sp>
            <p:nvSpPr>
              <p:cNvPr id="37" name="타원 36"/>
              <p:cNvSpPr/>
              <p:nvPr/>
            </p:nvSpPr>
            <p:spPr bwMode="auto">
              <a:xfrm>
                <a:off x="972562" y="2276872"/>
                <a:ext cx="1688844" cy="1693418"/>
              </a:xfrm>
              <a:prstGeom prst="ellipse">
                <a:avLst/>
              </a:prstGeom>
              <a:grpFill/>
              <a:ln w="12700">
                <a:solidFill>
                  <a:srgbClr val="0070C0">
                    <a:alpha val="2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ko-KR" altLang="en-US" sz="900">
                  <a:solidFill>
                    <a:srgbClr val="FFFFFF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Arial" pitchFamily="34" charset="0"/>
                </a:endParaRPr>
              </a:p>
            </p:txBody>
          </p:sp>
          <p:sp>
            <p:nvSpPr>
              <p:cNvPr id="38" name="타원 37"/>
              <p:cNvSpPr/>
              <p:nvPr/>
            </p:nvSpPr>
            <p:spPr bwMode="auto">
              <a:xfrm>
                <a:off x="972562" y="2276872"/>
                <a:ext cx="1658970" cy="1663535"/>
              </a:xfrm>
              <a:prstGeom prst="ellipse">
                <a:avLst/>
              </a:prstGeom>
              <a:grpFill/>
              <a:ln w="76200">
                <a:solidFill>
                  <a:schemeClr val="accent6">
                    <a:lumMod val="75000"/>
                    <a:alpha val="7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ko-KR" altLang="en-US" sz="900">
                  <a:solidFill>
                    <a:srgbClr val="FFFFFF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Arial" pitchFamily="34" charset="0"/>
                </a:endParaRPr>
              </a:p>
            </p:txBody>
          </p:sp>
        </p:grpSp>
        <p:sp>
          <p:nvSpPr>
            <p:cNvPr id="36" name="title"/>
            <p:cNvSpPr txBox="1"/>
            <p:nvPr/>
          </p:nvSpPr>
          <p:spPr bwMode="auto">
            <a:xfrm>
              <a:off x="-735165" y="4591962"/>
              <a:ext cx="1773951" cy="1153528"/>
            </a:xfrm>
            <a:prstGeom prst="rect">
              <a:avLst/>
            </a:prstGeom>
            <a:noFill/>
          </p:spPr>
          <p:txBody>
            <a:bodyPr wrap="none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ko-KR" sz="2500" kern="10" spc="120" dirty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  <a:cs typeface="Arial" pitchFamily="34" charset="0"/>
                </a:rPr>
                <a:t>R </a:t>
              </a:r>
              <a:r>
                <a:rPr lang="en-US" altLang="ko-KR" sz="2500" b="1" kern="10" spc="120" dirty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  <a:cs typeface="Arial" pitchFamily="34" charset="0"/>
                </a:rPr>
                <a:t>&amp;</a:t>
              </a:r>
              <a:r>
                <a:rPr lang="en-US" altLang="ko-KR" sz="2500" kern="10" spc="120" dirty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  <a:cs typeface="Arial" pitchFamily="34" charset="0"/>
                </a:rPr>
                <a:t> D</a:t>
              </a:r>
            </a:p>
          </p:txBody>
        </p:sp>
      </p:grpSp>
      <p:grpSp>
        <p:nvGrpSpPr>
          <p:cNvPr id="39" name="그룹 127"/>
          <p:cNvGrpSpPr>
            <a:grpSpLocks/>
          </p:cNvGrpSpPr>
          <p:nvPr/>
        </p:nvGrpSpPr>
        <p:grpSpPr bwMode="auto">
          <a:xfrm>
            <a:off x="6897216" y="5088410"/>
            <a:ext cx="1431925" cy="1455737"/>
            <a:chOff x="2915816" y="4077072"/>
            <a:chExt cx="1628578" cy="1656184"/>
          </a:xfrm>
          <a:solidFill>
            <a:srgbClr val="FFFFFF"/>
          </a:solidFill>
        </p:grpSpPr>
        <p:grpSp>
          <p:nvGrpSpPr>
            <p:cNvPr id="40" name="그룹 91"/>
            <p:cNvGrpSpPr>
              <a:grpSpLocks/>
            </p:cNvGrpSpPr>
            <p:nvPr/>
          </p:nvGrpSpPr>
          <p:grpSpPr bwMode="auto">
            <a:xfrm>
              <a:off x="2915816" y="4077072"/>
              <a:ext cx="1625166" cy="1656184"/>
              <a:chOff x="3707904" y="1268760"/>
              <a:chExt cx="1690431" cy="1693418"/>
            </a:xfrm>
            <a:grpFill/>
          </p:grpSpPr>
          <p:sp>
            <p:nvSpPr>
              <p:cNvPr id="42" name="타원 41"/>
              <p:cNvSpPr/>
              <p:nvPr/>
            </p:nvSpPr>
            <p:spPr bwMode="auto">
              <a:xfrm>
                <a:off x="3707904" y="1268760"/>
                <a:ext cx="1690224" cy="1693418"/>
              </a:xfrm>
              <a:prstGeom prst="ellipse">
                <a:avLst/>
              </a:prstGeom>
              <a:grpFill/>
              <a:ln w="12700">
                <a:solidFill>
                  <a:srgbClr val="0070C0">
                    <a:alpha val="2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ko-KR" altLang="en-US" sz="900">
                  <a:solidFill>
                    <a:srgbClr val="FFFFFF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Arial" pitchFamily="34" charset="0"/>
                </a:endParaRPr>
              </a:p>
            </p:txBody>
          </p:sp>
          <p:sp>
            <p:nvSpPr>
              <p:cNvPr id="43" name="타원 42"/>
              <p:cNvSpPr/>
              <p:nvPr/>
            </p:nvSpPr>
            <p:spPr bwMode="auto">
              <a:xfrm>
                <a:off x="3709781" y="1290920"/>
                <a:ext cx="1660176" cy="1663871"/>
              </a:xfrm>
              <a:prstGeom prst="ellipse">
                <a:avLst/>
              </a:prstGeom>
              <a:grpFill/>
              <a:ln w="76200">
                <a:solidFill>
                  <a:srgbClr val="0070C0">
                    <a:alpha val="69804"/>
                  </a:srgb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ko-KR" altLang="en-US" sz="900">
                  <a:solidFill>
                    <a:srgbClr val="FFFFFF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Arial" pitchFamily="34" charset="0"/>
                </a:endParaRPr>
              </a:p>
            </p:txBody>
          </p:sp>
        </p:grpSp>
        <p:sp>
          <p:nvSpPr>
            <p:cNvPr id="41" name="title"/>
            <p:cNvSpPr txBox="1"/>
            <p:nvPr/>
          </p:nvSpPr>
          <p:spPr bwMode="auto">
            <a:xfrm>
              <a:off x="2947359" y="4310668"/>
              <a:ext cx="1597035" cy="1134556"/>
            </a:xfrm>
            <a:prstGeom prst="rect">
              <a:avLst/>
            </a:prstGeom>
            <a:noFill/>
          </p:spPr>
          <p:txBody>
            <a:bodyPr wrap="none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ko-KR" altLang="en-US" sz="2000" kern="10" spc="120" dirty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  <a:cs typeface="Arial" pitchFamily="34" charset="0"/>
                </a:rPr>
                <a:t>공공</a:t>
              </a:r>
              <a:endParaRPr lang="en-US" altLang="ko-KR" sz="2000" kern="10" spc="12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endParaRPr>
            </a:p>
            <a:p>
              <a:pPr algn="ctr">
                <a:lnSpc>
                  <a:spcPct val="150000"/>
                </a:lnSpc>
                <a:defRPr/>
              </a:pPr>
              <a:r>
                <a:rPr lang="ko-KR" altLang="en-US" sz="2000" kern="10" spc="120" dirty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  <a:cs typeface="Arial" pitchFamily="34" charset="0"/>
                </a:rPr>
                <a:t>서비스</a:t>
              </a:r>
            </a:p>
          </p:txBody>
        </p:sp>
      </p:grpSp>
      <p:sp>
        <p:nvSpPr>
          <p:cNvPr id="77" name="title"/>
          <p:cNvSpPr txBox="1"/>
          <p:nvPr/>
        </p:nvSpPr>
        <p:spPr bwMode="auto">
          <a:xfrm>
            <a:off x="6033120" y="3212976"/>
            <a:ext cx="3223344" cy="997241"/>
          </a:xfrm>
          <a:prstGeom prst="rect">
            <a:avLst/>
          </a:prstGeom>
          <a:noFill/>
        </p:spPr>
        <p:txBody>
          <a:bodyPr wrap="none"/>
          <a:lstStyle/>
          <a:p>
            <a:pPr algn="ctr">
              <a:lnSpc>
                <a:spcPct val="150000"/>
              </a:lnSpc>
              <a:defRPr/>
            </a:pPr>
            <a:r>
              <a:rPr lang="en-US" altLang="ko-KR" sz="3000" kern="1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KCM</a:t>
            </a:r>
          </a:p>
          <a:p>
            <a:pPr algn="ctr">
              <a:lnSpc>
                <a:spcPct val="150000"/>
              </a:lnSpc>
              <a:defRPr/>
            </a:pPr>
            <a:r>
              <a:rPr lang="en-US" altLang="ko-KR" sz="2500" kern="1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(</a:t>
            </a:r>
            <a:r>
              <a:rPr lang="ko-KR" altLang="en-US" sz="2500" kern="1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교회건축</a:t>
            </a:r>
            <a:r>
              <a:rPr lang="en-US" altLang="ko-KR" sz="2500" kern="1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)</a:t>
            </a:r>
            <a:endParaRPr lang="ko-KR" altLang="en-US" sz="2500" kern="1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  <a:cs typeface="Arial" pitchFamily="34" charset="0"/>
            </a:endParaRPr>
          </a:p>
        </p:txBody>
      </p:sp>
      <p:pic>
        <p:nvPicPr>
          <p:cNvPr id="14" name="그림 5" descr="cycle.png"/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8737" y="2600797"/>
            <a:ext cx="2770188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그림 8" descr="한국건설관리공사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5906" y="3435143"/>
            <a:ext cx="1424642" cy="993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" name="슬라이드 번호 개체 틀 9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7102-3076-4430-8CB1-D511A92F2D22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92261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그림 31" descr="백그라운드1.png"/>
          <p:cNvPicPr>
            <a:picLocks noChangeAspect="1"/>
          </p:cNvPicPr>
          <p:nvPr/>
        </p:nvPicPr>
        <p:blipFill>
          <a:blip r:embed="rId3" cstate="print">
            <a:lum bright="10000"/>
          </a:blip>
          <a:srcRect t="34325"/>
          <a:stretch>
            <a:fillRect/>
          </a:stretch>
        </p:blipFill>
        <p:spPr>
          <a:xfrm>
            <a:off x="-624" y="3972940"/>
            <a:ext cx="9906624" cy="2885060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8439150" y="376089"/>
            <a:ext cx="1466850" cy="360040"/>
            <a:chOff x="8439150" y="298748"/>
            <a:chExt cx="1466850" cy="360040"/>
          </a:xfrm>
        </p:grpSpPr>
        <p:grpSp>
          <p:nvGrpSpPr>
            <p:cNvPr id="3" name="그룹 2"/>
            <p:cNvGrpSpPr/>
            <p:nvPr/>
          </p:nvGrpSpPr>
          <p:grpSpPr>
            <a:xfrm>
              <a:off x="8439150" y="323850"/>
              <a:ext cx="1466850" cy="333375"/>
              <a:chOff x="8121352" y="239440"/>
              <a:chExt cx="1784648" cy="432048"/>
            </a:xfrm>
          </p:grpSpPr>
          <p:sp>
            <p:nvSpPr>
              <p:cNvPr id="5" name="모서리가 둥근 직사각형 4"/>
              <p:cNvSpPr/>
              <p:nvPr/>
            </p:nvSpPr>
            <p:spPr>
              <a:xfrm>
                <a:off x="8121352" y="239440"/>
                <a:ext cx="288032" cy="432048"/>
              </a:xfrm>
              <a:prstGeom prst="roundRect">
                <a:avLst>
                  <a:gd name="adj" fmla="val 2328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" name="모서리가 둥근 직사각형 5"/>
              <p:cNvSpPr/>
              <p:nvPr/>
            </p:nvSpPr>
            <p:spPr>
              <a:xfrm>
                <a:off x="8337376" y="239440"/>
                <a:ext cx="1568624" cy="432048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" name="직사각형 3"/>
            <p:cNvSpPr/>
            <p:nvPr/>
          </p:nvSpPr>
          <p:spPr>
            <a:xfrm>
              <a:off x="8557520" y="298748"/>
              <a:ext cx="1276472" cy="360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r"/>
              <a:r>
                <a:rPr lang="ko-KR" altLang="en-US" sz="1200" dirty="0" smtClean="0"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성전건축 유의사항</a:t>
              </a:r>
              <a:endParaRPr lang="ko-KR" altLang="en-US" sz="12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8" name="직사각형 7"/>
          <p:cNvSpPr/>
          <p:nvPr/>
        </p:nvSpPr>
        <p:spPr>
          <a:xfrm>
            <a:off x="647378" y="221171"/>
            <a:ext cx="624983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ko-KR" altLang="en-US" sz="2800" b="1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기  타</a:t>
            </a:r>
            <a:endParaRPr lang="ko-KR" altLang="en-US" sz="2800" b="1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647378" y="1115219"/>
            <a:ext cx="417646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altLang="ko-KR" sz="2000" b="1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5</a:t>
            </a:r>
            <a:r>
              <a:rPr lang="en-US" altLang="ko-KR" sz="2000" b="1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2000" b="1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성전건축 실적</a:t>
            </a:r>
            <a:endParaRPr lang="ko-KR" altLang="en-US" sz="2000" b="1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10" name="그림 9" descr="춘천신성감리교회.pn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4528" y="1628800"/>
            <a:ext cx="3312000" cy="22320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28575" cap="sq">
            <a:noFill/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Picture 17" descr="투시도(최종) 사본1(교회사진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365" y="4160072"/>
            <a:ext cx="3311525" cy="223202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28575" cap="sq">
            <a:noFill/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grpSp>
        <p:nvGrpSpPr>
          <p:cNvPr id="7" name="그룹 6"/>
          <p:cNvGrpSpPr/>
          <p:nvPr/>
        </p:nvGrpSpPr>
        <p:grpSpPr>
          <a:xfrm>
            <a:off x="4233490" y="1635696"/>
            <a:ext cx="5215310" cy="4834164"/>
            <a:chOff x="4233490" y="1635696"/>
            <a:chExt cx="4679950" cy="4834164"/>
          </a:xfrm>
        </p:grpSpPr>
        <p:pic>
          <p:nvPicPr>
            <p:cNvPr id="13" name="Picture 2" descr="D:\PTmaker_Anjoo\The Work for PT\free_\Diagram\01.png"/>
            <p:cNvPicPr preferRelativeResize="0"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737" t="14545" r="50505" b="42761"/>
            <a:stretch>
              <a:fillRect/>
            </a:stretch>
          </p:blipFill>
          <p:spPr bwMode="auto">
            <a:xfrm>
              <a:off x="4233490" y="1635696"/>
              <a:ext cx="4679950" cy="2232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직사각형 13"/>
            <p:cNvSpPr/>
            <p:nvPr/>
          </p:nvSpPr>
          <p:spPr bwMode="auto">
            <a:xfrm>
              <a:off x="4890288" y="1788269"/>
              <a:ext cx="3456347" cy="5040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ko-KR" altLang="en-US" sz="1800" dirty="0">
                  <a:ln w="11430"/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춘천 신성감리교회</a:t>
              </a:r>
            </a:p>
          </p:txBody>
        </p:sp>
        <p:sp>
          <p:nvSpPr>
            <p:cNvPr id="25" name="직사각형 24"/>
            <p:cNvSpPr/>
            <p:nvPr/>
          </p:nvSpPr>
          <p:spPr bwMode="auto">
            <a:xfrm>
              <a:off x="4741583" y="2336079"/>
              <a:ext cx="3740667" cy="3600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ko-KR" altLang="en-US" sz="1400" dirty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위     치 </a:t>
              </a:r>
              <a:r>
                <a:rPr lang="en-US" altLang="ko-KR" sz="1400" dirty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: </a:t>
              </a:r>
              <a:r>
                <a:rPr lang="ko-KR" altLang="en-US" sz="1400" dirty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강원도 춘천시 </a:t>
              </a:r>
              <a:r>
                <a:rPr lang="ko-KR" altLang="en-US" sz="1400" dirty="0" err="1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후평</a:t>
              </a:r>
              <a:r>
                <a:rPr lang="en-US" altLang="ko-KR" sz="1400" dirty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1</a:t>
              </a:r>
              <a:r>
                <a:rPr lang="ko-KR" altLang="en-US" sz="1400" dirty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동 </a:t>
              </a:r>
              <a:r>
                <a:rPr lang="en-US" altLang="ko-KR" sz="1400" dirty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710-11</a:t>
              </a:r>
              <a:endParaRPr lang="ko-KR" altLang="en-US" spc="50" dirty="0">
                <a:ln w="11430"/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pic>
          <p:nvPicPr>
            <p:cNvPr id="26" name="Picture 3" descr="C:\Users\이영진\Desktop\편집작업\Pt자료\PT소스\디자인자료\PNG\개체\블릿\B7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11" y="2444100"/>
              <a:ext cx="143998" cy="144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직사각형 22"/>
            <p:cNvSpPr/>
            <p:nvPr/>
          </p:nvSpPr>
          <p:spPr bwMode="auto">
            <a:xfrm>
              <a:off x="4741583" y="2650618"/>
              <a:ext cx="3740667" cy="3600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ko-KR" altLang="en-US" sz="1400" dirty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연 면 적 </a:t>
              </a:r>
              <a:r>
                <a:rPr lang="en-US" altLang="ko-KR" sz="1400" dirty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: 6,562.78㎡</a:t>
              </a:r>
              <a:endParaRPr lang="ko-KR" altLang="en-US" spc="50" dirty="0">
                <a:ln w="11430"/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pic>
          <p:nvPicPr>
            <p:cNvPr id="24" name="Picture 3" descr="C:\Users\이영진\Desktop\편집작업\Pt자료\PT소스\디자인자료\PNG\개체\블릿\B7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11" y="2756138"/>
              <a:ext cx="143998" cy="144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직사각형 20"/>
            <p:cNvSpPr/>
            <p:nvPr/>
          </p:nvSpPr>
          <p:spPr bwMode="auto">
            <a:xfrm>
              <a:off x="4741583" y="2957654"/>
              <a:ext cx="3740667" cy="3600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ko-KR" altLang="en-US" sz="1400" dirty="0" err="1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규</a:t>
              </a:r>
              <a:r>
                <a:rPr lang="ko-KR" altLang="en-US" sz="1400" dirty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     모 </a:t>
              </a:r>
              <a:r>
                <a:rPr lang="en-US" altLang="ko-KR" sz="1400" dirty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: </a:t>
              </a:r>
              <a:r>
                <a:rPr lang="ko-KR" altLang="en-US" sz="1400" dirty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지하</a:t>
              </a:r>
              <a:r>
                <a:rPr lang="en-US" altLang="ko-KR" sz="1400" dirty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1</a:t>
              </a:r>
              <a:r>
                <a:rPr lang="ko-KR" altLang="en-US" sz="1400" dirty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층</a:t>
              </a:r>
              <a:r>
                <a:rPr lang="en-US" altLang="ko-KR" sz="1400" dirty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, </a:t>
              </a:r>
              <a:r>
                <a:rPr lang="ko-KR" altLang="en-US" sz="1400" dirty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지상</a:t>
              </a:r>
              <a:r>
                <a:rPr lang="en-US" altLang="ko-KR" sz="1400" dirty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4</a:t>
              </a:r>
              <a:r>
                <a:rPr lang="ko-KR" altLang="en-US" sz="1400" dirty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층</a:t>
              </a:r>
              <a:endParaRPr lang="ko-KR" altLang="en-US" spc="50" dirty="0">
                <a:ln w="11430"/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pic>
          <p:nvPicPr>
            <p:cNvPr id="22" name="Picture 3" descr="C:\Users\이영진\Desktop\편집작업\Pt자료\PT소스\디자인자료\PNG\개체\블릿\B7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11" y="3068176"/>
              <a:ext cx="143998" cy="144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직사각형 18"/>
            <p:cNvSpPr/>
            <p:nvPr/>
          </p:nvSpPr>
          <p:spPr bwMode="auto">
            <a:xfrm>
              <a:off x="4741583" y="3272193"/>
              <a:ext cx="3740667" cy="3600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ko-KR" altLang="en-US" sz="1400" dirty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용역기간 </a:t>
              </a:r>
              <a:r>
                <a:rPr lang="en-US" altLang="ko-KR" sz="1400" dirty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: 2005. 8 – 2007. 4</a:t>
              </a:r>
              <a:endParaRPr lang="ko-KR" altLang="en-US" spc="50" dirty="0">
                <a:ln w="11430"/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pic>
          <p:nvPicPr>
            <p:cNvPr id="20" name="Picture 3" descr="C:\Users\이영진\Desktop\편집작업\Pt자료\PT소스\디자인자료\PNG\개체\블릿\B7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11" y="3380214"/>
              <a:ext cx="143998" cy="144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" descr="D:\PTmaker_Anjoo\The Work for PT\free_\Diagram\01.png"/>
            <p:cNvPicPr preferRelativeResize="0"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41" t="57239" r="50505"/>
            <a:stretch>
              <a:fillRect/>
            </a:stretch>
          </p:blipFill>
          <p:spPr bwMode="auto">
            <a:xfrm>
              <a:off x="4233490" y="4237835"/>
              <a:ext cx="4679950" cy="2232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직사각형 28"/>
            <p:cNvSpPr/>
            <p:nvPr/>
          </p:nvSpPr>
          <p:spPr bwMode="auto">
            <a:xfrm>
              <a:off x="4882117" y="4315796"/>
              <a:ext cx="3456347" cy="4908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ko-KR" altLang="en-US" sz="1800" dirty="0">
                  <a:ln w="11430"/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강릉 중앙 감리 교회</a:t>
              </a:r>
            </a:p>
          </p:txBody>
        </p:sp>
        <p:pic>
          <p:nvPicPr>
            <p:cNvPr id="30" name="Picture 2" descr="C:\Users\이영진\Desktop\편집작업\Pt자료\PT소스\디자인자료\PNG\개체\블릿\B11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4088" y="4973383"/>
              <a:ext cx="143998" cy="144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직사각형 30"/>
            <p:cNvSpPr/>
            <p:nvPr/>
          </p:nvSpPr>
          <p:spPr bwMode="auto">
            <a:xfrm>
              <a:off x="4666095" y="4865362"/>
              <a:ext cx="3740667" cy="3600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ko-KR" altLang="en-US" sz="1400" dirty="0" smtClean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 위     치 </a:t>
              </a:r>
              <a:r>
                <a:rPr lang="en-US" altLang="ko-KR" sz="1400" dirty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: </a:t>
              </a:r>
              <a:r>
                <a:rPr lang="ko-KR" altLang="en-US" sz="1400" dirty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강원도 강릉시 </a:t>
              </a:r>
              <a:r>
                <a:rPr lang="ko-KR" altLang="en-US" sz="1400" dirty="0" err="1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포남동</a:t>
              </a:r>
              <a:r>
                <a:rPr lang="ko-KR" altLang="en-US" sz="1400" dirty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 </a:t>
              </a:r>
              <a:r>
                <a:rPr lang="en-US" altLang="ko-KR" sz="1400" dirty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78-1</a:t>
              </a:r>
              <a:endParaRPr lang="ko-KR" altLang="en-US" spc="50" dirty="0">
                <a:ln w="11430"/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pic>
          <p:nvPicPr>
            <p:cNvPr id="39" name="Picture 2" descr="C:\Users\이영진\Desktop\편집작업\Pt자료\PT소스\디자인자료\PNG\개체\블릿\B11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4088" y="5298681"/>
              <a:ext cx="143998" cy="144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직사각형 39"/>
            <p:cNvSpPr/>
            <p:nvPr/>
          </p:nvSpPr>
          <p:spPr bwMode="auto">
            <a:xfrm>
              <a:off x="4646533" y="5161802"/>
              <a:ext cx="3740667" cy="3600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lnSpc>
                  <a:spcPct val="150000"/>
                </a:lnSpc>
                <a:buClr>
                  <a:srgbClr val="8064A2">
                    <a:lumMod val="75000"/>
                  </a:srgbClr>
                </a:buClr>
                <a:defRPr/>
              </a:pPr>
              <a:r>
                <a:rPr lang="ko-KR" altLang="en-US" sz="1400" dirty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 연 면 적 </a:t>
              </a:r>
              <a:r>
                <a:rPr lang="en-US" altLang="ko-KR" sz="1400" dirty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: 9,584㎡</a:t>
              </a:r>
            </a:p>
          </p:txBody>
        </p:sp>
        <p:pic>
          <p:nvPicPr>
            <p:cNvPr id="37" name="Picture 2" descr="C:\Users\이영진\Desktop\편집작업\Pt자료\PT소스\디자인자료\PNG\개체\블릿\B11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4088" y="5623979"/>
              <a:ext cx="143998" cy="144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직사각형 37"/>
            <p:cNvSpPr/>
            <p:nvPr/>
          </p:nvSpPr>
          <p:spPr bwMode="auto">
            <a:xfrm>
              <a:off x="4666095" y="5478021"/>
              <a:ext cx="3740667" cy="3600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lnSpc>
                  <a:spcPct val="150000"/>
                </a:lnSpc>
                <a:buClr>
                  <a:srgbClr val="8064A2">
                    <a:lumMod val="75000"/>
                  </a:srgbClr>
                </a:buClr>
                <a:defRPr/>
              </a:pPr>
              <a:r>
                <a:rPr lang="ko-KR" altLang="en-US" sz="1400" dirty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 </a:t>
              </a:r>
              <a:r>
                <a:rPr lang="ko-KR" altLang="en-US" sz="1400" dirty="0" err="1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규</a:t>
              </a:r>
              <a:r>
                <a:rPr lang="ko-KR" altLang="en-US" sz="1400" dirty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     모 </a:t>
              </a:r>
              <a:r>
                <a:rPr lang="en-US" altLang="ko-KR" sz="1400" dirty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: </a:t>
              </a:r>
              <a:r>
                <a:rPr lang="ko-KR" altLang="en-US" sz="1400" dirty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지하</a:t>
              </a:r>
              <a:r>
                <a:rPr lang="en-US" altLang="ko-KR" sz="1400" dirty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2</a:t>
              </a:r>
              <a:r>
                <a:rPr lang="ko-KR" altLang="en-US" sz="1400" dirty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층</a:t>
              </a:r>
              <a:r>
                <a:rPr lang="en-US" altLang="ko-KR" sz="1400" dirty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, </a:t>
              </a:r>
              <a:r>
                <a:rPr lang="ko-KR" altLang="en-US" sz="1400" dirty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지상</a:t>
              </a:r>
              <a:r>
                <a:rPr lang="en-US" altLang="ko-KR" sz="1400" dirty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3</a:t>
              </a:r>
              <a:r>
                <a:rPr lang="ko-KR" altLang="en-US" sz="1400" dirty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층</a:t>
              </a:r>
              <a:endParaRPr lang="en-US" altLang="ko-KR" sz="1400" dirty="0">
                <a:solidFill>
                  <a:prstClr val="black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 pitchFamily="50" charset="-127"/>
              </a:endParaRPr>
            </a:p>
          </p:txBody>
        </p:sp>
        <p:pic>
          <p:nvPicPr>
            <p:cNvPr id="35" name="Picture 2" descr="C:\Users\이영진\Desktop\편집작업\Pt자료\PT소스\디자인자료\PNG\개체\블릿\B11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4088" y="5949278"/>
              <a:ext cx="143998" cy="144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직사각형 35"/>
            <p:cNvSpPr/>
            <p:nvPr/>
          </p:nvSpPr>
          <p:spPr bwMode="auto">
            <a:xfrm>
              <a:off x="4666095" y="5805260"/>
              <a:ext cx="3740667" cy="3600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lnSpc>
                  <a:spcPct val="150000"/>
                </a:lnSpc>
                <a:buClr>
                  <a:srgbClr val="8064A2">
                    <a:lumMod val="75000"/>
                  </a:srgbClr>
                </a:buClr>
                <a:defRPr/>
              </a:pPr>
              <a:r>
                <a:rPr lang="ko-KR" altLang="en-US" sz="1400" dirty="0" smtClean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 용역기간 </a:t>
              </a:r>
              <a:r>
                <a:rPr lang="en-US" altLang="ko-KR" sz="1400" dirty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: 2007. 8 – 2009. 12</a:t>
              </a:r>
            </a:p>
          </p:txBody>
        </p:sp>
      </p:grpSp>
      <p:sp>
        <p:nvSpPr>
          <p:cNvPr id="12" name="슬라이드 번호 개체 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7102-3076-4430-8CB1-D511A92F2D22}" type="slidenum">
              <a:rPr lang="ko-KR" altLang="en-US" smtClean="0"/>
              <a:pPr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24276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그림 33" descr="백그라운드1.png"/>
          <p:cNvPicPr>
            <a:picLocks noChangeAspect="1"/>
          </p:cNvPicPr>
          <p:nvPr/>
        </p:nvPicPr>
        <p:blipFill>
          <a:blip r:embed="rId3" cstate="print">
            <a:lum bright="10000"/>
          </a:blip>
          <a:srcRect t="34325"/>
          <a:stretch>
            <a:fillRect/>
          </a:stretch>
        </p:blipFill>
        <p:spPr>
          <a:xfrm>
            <a:off x="-624" y="3972940"/>
            <a:ext cx="9906624" cy="2885060"/>
          </a:xfrm>
          <a:prstGeom prst="rect">
            <a:avLst/>
          </a:prstGeom>
        </p:spPr>
      </p:pic>
      <p:pic>
        <p:nvPicPr>
          <p:cNvPr id="32" name="그림 31" descr="와우리교회.pn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365" y="4182681"/>
            <a:ext cx="3312000" cy="22320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28575" cap="sq">
            <a:noFill/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3" name="그림 32" descr="세교성전_원본_1.png"/>
          <p:cNvPicPr preferRelativeResize="0"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9365" y="1640138"/>
            <a:ext cx="3312000" cy="22320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28575" cap="sq">
            <a:noFill/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grpSp>
        <p:nvGrpSpPr>
          <p:cNvPr id="2" name="그룹 1"/>
          <p:cNvGrpSpPr/>
          <p:nvPr/>
        </p:nvGrpSpPr>
        <p:grpSpPr>
          <a:xfrm>
            <a:off x="8439150" y="376089"/>
            <a:ext cx="1466850" cy="360040"/>
            <a:chOff x="8439150" y="298748"/>
            <a:chExt cx="1466850" cy="360040"/>
          </a:xfrm>
        </p:grpSpPr>
        <p:grpSp>
          <p:nvGrpSpPr>
            <p:cNvPr id="3" name="그룹 2"/>
            <p:cNvGrpSpPr/>
            <p:nvPr/>
          </p:nvGrpSpPr>
          <p:grpSpPr>
            <a:xfrm>
              <a:off x="8439150" y="323850"/>
              <a:ext cx="1466850" cy="333375"/>
              <a:chOff x="8121352" y="239440"/>
              <a:chExt cx="1784648" cy="432048"/>
            </a:xfrm>
          </p:grpSpPr>
          <p:sp>
            <p:nvSpPr>
              <p:cNvPr id="5" name="모서리가 둥근 직사각형 4"/>
              <p:cNvSpPr/>
              <p:nvPr/>
            </p:nvSpPr>
            <p:spPr>
              <a:xfrm>
                <a:off x="8121352" y="239440"/>
                <a:ext cx="288032" cy="432048"/>
              </a:xfrm>
              <a:prstGeom prst="roundRect">
                <a:avLst>
                  <a:gd name="adj" fmla="val 2328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" name="모서리가 둥근 직사각형 5"/>
              <p:cNvSpPr/>
              <p:nvPr/>
            </p:nvSpPr>
            <p:spPr>
              <a:xfrm>
                <a:off x="8337376" y="239440"/>
                <a:ext cx="1568624" cy="432048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" name="직사각형 3"/>
            <p:cNvSpPr/>
            <p:nvPr/>
          </p:nvSpPr>
          <p:spPr>
            <a:xfrm>
              <a:off x="8557520" y="298748"/>
              <a:ext cx="1276472" cy="360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r"/>
              <a:r>
                <a:rPr lang="ko-KR" altLang="en-US" sz="1200" dirty="0" smtClean="0"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성전건축 유의사항</a:t>
              </a:r>
              <a:endParaRPr lang="ko-KR" altLang="en-US" sz="12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8" name="직사각형 7"/>
          <p:cNvSpPr/>
          <p:nvPr/>
        </p:nvSpPr>
        <p:spPr>
          <a:xfrm>
            <a:off x="647378" y="221171"/>
            <a:ext cx="624983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ko-KR" altLang="en-US" sz="2800" b="1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기  타</a:t>
            </a:r>
            <a:endParaRPr lang="ko-KR" altLang="en-US" sz="2800" b="1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647378" y="1115219"/>
            <a:ext cx="417646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altLang="ko-KR" sz="2000" b="1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5</a:t>
            </a:r>
            <a:r>
              <a:rPr lang="en-US" altLang="ko-KR" sz="2000" b="1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2000" b="1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성전건축 실적</a:t>
            </a:r>
            <a:endParaRPr lang="ko-KR" altLang="en-US" sz="2000" b="1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4233490" y="1635696"/>
            <a:ext cx="5215310" cy="4834164"/>
            <a:chOff x="4233490" y="1635696"/>
            <a:chExt cx="4679950" cy="4834164"/>
          </a:xfrm>
        </p:grpSpPr>
        <p:pic>
          <p:nvPicPr>
            <p:cNvPr id="13" name="Picture 2" descr="D:\PTmaker_Anjoo\The Work for PT\free_\Diagram\01.png"/>
            <p:cNvPicPr preferRelativeResize="0"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737" t="14545" r="50505" b="42761"/>
            <a:stretch>
              <a:fillRect/>
            </a:stretch>
          </p:blipFill>
          <p:spPr bwMode="auto">
            <a:xfrm>
              <a:off x="4233490" y="1635696"/>
              <a:ext cx="4679950" cy="2232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직사각형 13"/>
            <p:cNvSpPr/>
            <p:nvPr/>
          </p:nvSpPr>
          <p:spPr bwMode="auto">
            <a:xfrm>
              <a:off x="4890288" y="1788269"/>
              <a:ext cx="3456347" cy="5040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ko-KR" altLang="en-US" dirty="0">
                  <a:ln w="11430"/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오산 침례 교회</a:t>
              </a:r>
            </a:p>
          </p:txBody>
        </p:sp>
        <p:sp>
          <p:nvSpPr>
            <p:cNvPr id="25" name="직사각형 24"/>
            <p:cNvSpPr/>
            <p:nvPr/>
          </p:nvSpPr>
          <p:spPr bwMode="auto">
            <a:xfrm>
              <a:off x="4741583" y="2336079"/>
              <a:ext cx="3740667" cy="3600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ko-KR" altLang="en-US" sz="1400" dirty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위     치 </a:t>
              </a:r>
              <a:r>
                <a:rPr lang="en-US" altLang="ko-KR" sz="1400" dirty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: </a:t>
              </a:r>
              <a:r>
                <a:rPr lang="ko-KR" altLang="en-US" sz="1400" dirty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강원도 춘천시 </a:t>
              </a:r>
              <a:r>
                <a:rPr lang="ko-KR" altLang="en-US" sz="1400" dirty="0" err="1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후평</a:t>
              </a:r>
              <a:r>
                <a:rPr lang="en-US" altLang="ko-KR" sz="1400" dirty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1</a:t>
              </a:r>
              <a:r>
                <a:rPr lang="ko-KR" altLang="en-US" sz="1400" dirty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동 </a:t>
              </a:r>
              <a:r>
                <a:rPr lang="en-US" altLang="ko-KR" sz="1400" dirty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710-11</a:t>
              </a:r>
              <a:endParaRPr lang="ko-KR" altLang="en-US" spc="50" dirty="0">
                <a:ln w="11430"/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pic>
          <p:nvPicPr>
            <p:cNvPr id="26" name="Picture 3" descr="C:\Users\이영진\Desktop\편집작업\Pt자료\PT소스\디자인자료\PNG\개체\블릿\B7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11" y="2444100"/>
              <a:ext cx="143998" cy="144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직사각형 22"/>
            <p:cNvSpPr/>
            <p:nvPr/>
          </p:nvSpPr>
          <p:spPr bwMode="auto">
            <a:xfrm>
              <a:off x="4741583" y="2637918"/>
              <a:ext cx="3740667" cy="3600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lnSpc>
                  <a:spcPct val="150000"/>
                </a:lnSpc>
                <a:buClr>
                  <a:srgbClr val="8064A2">
                    <a:lumMod val="75000"/>
                  </a:srgbClr>
                </a:buClr>
                <a:defRPr/>
              </a:pPr>
              <a:r>
                <a:rPr lang="ko-KR" altLang="en-US" sz="1400" dirty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연 면 적 </a:t>
              </a:r>
              <a:r>
                <a:rPr lang="en-US" altLang="ko-KR" sz="1400" dirty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: 2,787.17㎡</a:t>
              </a:r>
            </a:p>
          </p:txBody>
        </p:sp>
        <p:pic>
          <p:nvPicPr>
            <p:cNvPr id="24" name="Picture 3" descr="C:\Users\이영진\Desktop\편집작업\Pt자료\PT소스\디자인자료\PNG\개체\블릿\B7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11" y="2756138"/>
              <a:ext cx="143998" cy="144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직사각형 20"/>
            <p:cNvSpPr/>
            <p:nvPr/>
          </p:nvSpPr>
          <p:spPr bwMode="auto">
            <a:xfrm>
              <a:off x="4741583" y="2957654"/>
              <a:ext cx="3740667" cy="3600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lnSpc>
                  <a:spcPct val="150000"/>
                </a:lnSpc>
                <a:buClr>
                  <a:srgbClr val="8064A2">
                    <a:lumMod val="75000"/>
                  </a:srgbClr>
                </a:buClr>
                <a:defRPr/>
              </a:pPr>
              <a:r>
                <a:rPr lang="ko-KR" altLang="en-US" sz="1400" dirty="0" err="1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규</a:t>
              </a:r>
              <a:r>
                <a:rPr lang="ko-KR" altLang="en-US" sz="1400" dirty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     모 </a:t>
              </a:r>
              <a:r>
                <a:rPr lang="en-US" altLang="ko-KR" sz="1400" dirty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: </a:t>
              </a:r>
              <a:r>
                <a:rPr lang="ko-KR" altLang="en-US" sz="1400" dirty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지하</a:t>
              </a:r>
              <a:r>
                <a:rPr lang="en-US" altLang="ko-KR" sz="1400" dirty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2</a:t>
              </a:r>
              <a:r>
                <a:rPr lang="ko-KR" altLang="en-US" sz="1400" dirty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층</a:t>
              </a:r>
              <a:r>
                <a:rPr lang="en-US" altLang="ko-KR" sz="1400" dirty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, </a:t>
              </a:r>
              <a:r>
                <a:rPr lang="ko-KR" altLang="en-US" sz="1400" dirty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지상</a:t>
              </a:r>
              <a:r>
                <a:rPr lang="en-US" altLang="ko-KR" sz="1400" dirty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5</a:t>
              </a:r>
              <a:r>
                <a:rPr lang="ko-KR" altLang="en-US" sz="1400" dirty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층</a:t>
              </a:r>
              <a:endParaRPr lang="en-US" altLang="ko-KR" sz="1400" dirty="0">
                <a:solidFill>
                  <a:prstClr val="black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 pitchFamily="50" charset="-127"/>
              </a:endParaRPr>
            </a:p>
          </p:txBody>
        </p:sp>
        <p:pic>
          <p:nvPicPr>
            <p:cNvPr id="22" name="Picture 3" descr="C:\Users\이영진\Desktop\편집작업\Pt자료\PT소스\디자인자료\PNG\개체\블릿\B7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11" y="3068176"/>
              <a:ext cx="143998" cy="144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직사각형 18"/>
            <p:cNvSpPr/>
            <p:nvPr/>
          </p:nvSpPr>
          <p:spPr bwMode="auto">
            <a:xfrm>
              <a:off x="4741583" y="3272193"/>
              <a:ext cx="3740667" cy="3600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lnSpc>
                  <a:spcPct val="150000"/>
                </a:lnSpc>
                <a:buClr>
                  <a:srgbClr val="8064A2">
                    <a:lumMod val="75000"/>
                  </a:srgbClr>
                </a:buClr>
                <a:defRPr/>
              </a:pPr>
              <a:r>
                <a:rPr lang="ko-KR" altLang="en-US" sz="1400" dirty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용역기간 </a:t>
              </a:r>
              <a:r>
                <a:rPr lang="en-US" altLang="ko-KR" sz="1400" dirty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: 2010. 2 – 2011. 1</a:t>
              </a:r>
            </a:p>
          </p:txBody>
        </p:sp>
        <p:pic>
          <p:nvPicPr>
            <p:cNvPr id="20" name="Picture 3" descr="C:\Users\이영진\Desktop\편집작업\Pt자료\PT소스\디자인자료\PNG\개체\블릿\B7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11" y="3380214"/>
              <a:ext cx="143998" cy="144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" descr="D:\PTmaker_Anjoo\The Work for PT\free_\Diagram\01.png"/>
            <p:cNvPicPr preferRelativeResize="0"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41" t="57239" r="50505"/>
            <a:stretch>
              <a:fillRect/>
            </a:stretch>
          </p:blipFill>
          <p:spPr bwMode="auto">
            <a:xfrm>
              <a:off x="4233490" y="4237835"/>
              <a:ext cx="4679950" cy="2232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직사각형 28"/>
            <p:cNvSpPr/>
            <p:nvPr/>
          </p:nvSpPr>
          <p:spPr bwMode="auto">
            <a:xfrm>
              <a:off x="4882117" y="4315796"/>
              <a:ext cx="3456347" cy="4908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ko-KR" altLang="en-US" dirty="0">
                  <a:ln w="11430"/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와</a:t>
              </a:r>
              <a:r>
                <a:rPr lang="en-US" altLang="ko-KR" dirty="0">
                  <a:ln w="11430"/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~</a:t>
              </a:r>
              <a:r>
                <a:rPr lang="ko-KR" altLang="en-US" dirty="0">
                  <a:ln w="11430"/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우리 교회</a:t>
              </a:r>
            </a:p>
          </p:txBody>
        </p:sp>
        <p:pic>
          <p:nvPicPr>
            <p:cNvPr id="30" name="Picture 2" descr="C:\Users\이영진\Desktop\편집작업\Pt자료\PT소스\디자인자료\PNG\개체\블릿\B11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4088" y="4973383"/>
              <a:ext cx="143998" cy="144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직사각형 30"/>
            <p:cNvSpPr/>
            <p:nvPr/>
          </p:nvSpPr>
          <p:spPr bwMode="auto">
            <a:xfrm>
              <a:off x="4666095" y="4865362"/>
              <a:ext cx="3740667" cy="3600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ko-KR" altLang="en-US" sz="1400" dirty="0" smtClean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 위     치 </a:t>
              </a:r>
              <a:r>
                <a:rPr lang="en-US" altLang="ko-KR" sz="1400" dirty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: </a:t>
              </a:r>
              <a:r>
                <a:rPr lang="ko-KR" altLang="en-US" sz="1400" dirty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경기도 </a:t>
              </a:r>
              <a:r>
                <a:rPr lang="ko-KR" altLang="en-US" sz="1400" dirty="0" err="1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화성시</a:t>
              </a:r>
              <a:r>
                <a:rPr lang="ko-KR" altLang="en-US" sz="1400" dirty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 </a:t>
              </a:r>
              <a:r>
                <a:rPr lang="ko-KR" altLang="en-US" sz="1400" dirty="0" err="1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봉담읍</a:t>
              </a:r>
              <a:r>
                <a:rPr lang="ko-KR" altLang="en-US" sz="1400" dirty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 동화리</a:t>
              </a:r>
              <a:endParaRPr lang="ko-KR" altLang="en-US" sz="1400" spc="50" dirty="0">
                <a:ln w="11430"/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pic>
          <p:nvPicPr>
            <p:cNvPr id="39" name="Picture 2" descr="C:\Users\이영진\Desktop\편집작업\Pt자료\PT소스\디자인자료\PNG\개체\블릿\B11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4088" y="5298681"/>
              <a:ext cx="143998" cy="144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직사각형 39"/>
            <p:cNvSpPr/>
            <p:nvPr/>
          </p:nvSpPr>
          <p:spPr bwMode="auto">
            <a:xfrm>
              <a:off x="4646533" y="5161802"/>
              <a:ext cx="3740667" cy="3600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ko-KR" altLang="en-US" sz="1400" dirty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 연 면 적 </a:t>
              </a:r>
              <a:r>
                <a:rPr lang="en-US" altLang="ko-KR" sz="1400" dirty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: 7,273.88㎡</a:t>
              </a:r>
              <a:endParaRPr lang="ko-KR" altLang="en-US" sz="1400" spc="50" dirty="0">
                <a:ln w="11430"/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pic>
          <p:nvPicPr>
            <p:cNvPr id="37" name="Picture 2" descr="C:\Users\이영진\Desktop\편집작업\Pt자료\PT소스\디자인자료\PNG\개체\블릿\B11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4088" y="5623979"/>
              <a:ext cx="143998" cy="144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직사각형 37"/>
            <p:cNvSpPr/>
            <p:nvPr/>
          </p:nvSpPr>
          <p:spPr bwMode="auto">
            <a:xfrm>
              <a:off x="4666095" y="5478021"/>
              <a:ext cx="3740667" cy="3600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ko-KR" altLang="en-US" sz="1400" dirty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 </a:t>
              </a:r>
              <a:r>
                <a:rPr lang="ko-KR" altLang="en-US" sz="1400" dirty="0" err="1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규</a:t>
              </a:r>
              <a:r>
                <a:rPr lang="ko-KR" altLang="en-US" sz="1400" dirty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     모 </a:t>
              </a:r>
              <a:r>
                <a:rPr lang="en-US" altLang="ko-KR" sz="1400" dirty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: </a:t>
              </a:r>
              <a:r>
                <a:rPr lang="ko-KR" altLang="en-US" sz="1400" dirty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지하</a:t>
              </a:r>
              <a:r>
                <a:rPr lang="en-US" altLang="ko-KR" sz="1400" dirty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2</a:t>
              </a:r>
              <a:r>
                <a:rPr lang="ko-KR" altLang="en-US" sz="1400" dirty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층</a:t>
              </a:r>
              <a:r>
                <a:rPr lang="en-US" altLang="ko-KR" sz="1400" dirty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, </a:t>
              </a:r>
              <a:r>
                <a:rPr lang="ko-KR" altLang="en-US" sz="1400" dirty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지상</a:t>
              </a:r>
              <a:r>
                <a:rPr lang="en-US" altLang="ko-KR" sz="1400" dirty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4</a:t>
              </a:r>
              <a:r>
                <a:rPr lang="ko-KR" altLang="en-US" sz="1400" dirty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층</a:t>
              </a:r>
              <a:endParaRPr lang="ko-KR" altLang="en-US" sz="1400" spc="50" dirty="0">
                <a:ln w="11430"/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pic>
          <p:nvPicPr>
            <p:cNvPr id="35" name="Picture 2" descr="C:\Users\이영진\Desktop\편집작업\Pt자료\PT소스\디자인자료\PNG\개체\블릿\B11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4088" y="5949278"/>
              <a:ext cx="143998" cy="144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직사각형 35"/>
            <p:cNvSpPr/>
            <p:nvPr/>
          </p:nvSpPr>
          <p:spPr bwMode="auto">
            <a:xfrm>
              <a:off x="4666095" y="5805260"/>
              <a:ext cx="3740667" cy="3600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ko-KR" altLang="en-US" sz="1400" dirty="0" smtClean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 용역기간 </a:t>
              </a:r>
              <a:r>
                <a:rPr lang="en-US" altLang="ko-KR" sz="1400" dirty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: 2010. 1 – 2011. 2</a:t>
              </a:r>
              <a:endParaRPr lang="ko-KR" altLang="en-US" sz="1400" spc="50" dirty="0">
                <a:ln w="11430"/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2" name="슬라이드 번호 개체 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7102-3076-4430-8CB1-D511A92F2D22}" type="slidenum">
              <a:rPr lang="ko-KR" altLang="en-US" smtClean="0"/>
              <a:pPr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32964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9906001" cy="6858000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>
            <a:off x="715680" y="2132856"/>
            <a:ext cx="6403311" cy="704762"/>
            <a:chOff x="3379874" y="818760"/>
            <a:chExt cx="6403311" cy="704762"/>
          </a:xfrm>
        </p:grpSpPr>
        <p:pic>
          <p:nvPicPr>
            <p:cNvPr id="33" name="그림 3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379874" y="818760"/>
              <a:ext cx="6403311" cy="704762"/>
            </a:xfrm>
            <a:prstGeom prst="rect">
              <a:avLst/>
            </a:prstGeom>
          </p:spPr>
        </p:pic>
        <p:sp>
          <p:nvSpPr>
            <p:cNvPr id="12" name="직사각형 11"/>
            <p:cNvSpPr/>
            <p:nvPr/>
          </p:nvSpPr>
          <p:spPr bwMode="auto">
            <a:xfrm>
              <a:off x="4199672" y="894514"/>
              <a:ext cx="5323739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2500" dirty="0" smtClean="0">
                  <a:gradFill>
                    <a:gsLst>
                      <a:gs pos="0">
                        <a:srgbClr val="0D1F59"/>
                      </a:gs>
                      <a:gs pos="100000">
                        <a:srgbClr val="000000"/>
                      </a:gs>
                    </a:gsLst>
                    <a:lin ang="5400000" scaled="0"/>
                  </a:gradFill>
                  <a:effectLst/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성전건축 시 사전 검토사항</a:t>
              </a:r>
              <a:endParaRPr kumimoji="0" lang="ko-KR" altLang="en-US" sz="2500" dirty="0">
                <a:gradFill>
                  <a:gsLst>
                    <a:gs pos="0">
                      <a:srgbClr val="0D1F59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715680" y="3251461"/>
            <a:ext cx="6403311" cy="704762"/>
            <a:chOff x="3379874" y="2245220"/>
            <a:chExt cx="6403311" cy="704762"/>
          </a:xfrm>
        </p:grpSpPr>
        <p:pic>
          <p:nvPicPr>
            <p:cNvPr id="34" name="그림 3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379874" y="2245220"/>
              <a:ext cx="6403311" cy="704762"/>
            </a:xfrm>
            <a:prstGeom prst="rect">
              <a:avLst/>
            </a:prstGeom>
          </p:spPr>
        </p:pic>
        <p:sp>
          <p:nvSpPr>
            <p:cNvPr id="37" name="직사각형 36"/>
            <p:cNvSpPr/>
            <p:nvPr/>
          </p:nvSpPr>
          <p:spPr bwMode="auto">
            <a:xfrm>
              <a:off x="4199672" y="2320974"/>
              <a:ext cx="5323739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500" dirty="0" smtClean="0">
                  <a:gradFill>
                    <a:gsLst>
                      <a:gs pos="0">
                        <a:srgbClr val="0D1F59"/>
                      </a:gs>
                      <a:gs pos="100000">
                        <a:srgbClr val="000000"/>
                      </a:gs>
                    </a:gsLst>
                    <a:lin ang="5400000" scaled="0"/>
                  </a:gradFill>
                  <a:effectLst/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공사비 절감방안</a:t>
              </a:r>
              <a:endParaRPr kumimoji="0" lang="ko-KR" altLang="en-US" sz="2500" dirty="0">
                <a:gradFill>
                  <a:gsLst>
                    <a:gs pos="0">
                      <a:srgbClr val="0D1F59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704952" y="4244053"/>
            <a:ext cx="6414039" cy="705943"/>
            <a:chOff x="3397405" y="3671680"/>
            <a:chExt cx="6414039" cy="705943"/>
          </a:xfrm>
        </p:grpSpPr>
        <p:pic>
          <p:nvPicPr>
            <p:cNvPr id="35" name="그림 3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397405" y="3671680"/>
              <a:ext cx="6414039" cy="705943"/>
            </a:xfrm>
            <a:prstGeom prst="rect">
              <a:avLst/>
            </a:prstGeom>
          </p:spPr>
        </p:pic>
        <p:sp>
          <p:nvSpPr>
            <p:cNvPr id="38" name="직사각형 37"/>
            <p:cNvSpPr/>
            <p:nvPr/>
          </p:nvSpPr>
          <p:spPr bwMode="auto">
            <a:xfrm>
              <a:off x="4199672" y="3755132"/>
              <a:ext cx="5323739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500" dirty="0" smtClean="0">
                  <a:gradFill>
                    <a:gsLst>
                      <a:gs pos="0">
                        <a:srgbClr val="0D1F59"/>
                      </a:gs>
                      <a:gs pos="100000">
                        <a:srgbClr val="000000"/>
                      </a:gs>
                    </a:gsLst>
                    <a:lin ang="5400000" scaled="0"/>
                  </a:gradFill>
                  <a:effectLst/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유지관리비 절감방안</a:t>
              </a:r>
              <a:endParaRPr kumimoji="0" lang="ko-KR" altLang="en-US" sz="2500" dirty="0">
                <a:gradFill>
                  <a:gsLst>
                    <a:gs pos="0">
                      <a:srgbClr val="0D1F59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704528" y="5280278"/>
            <a:ext cx="6414039" cy="705943"/>
            <a:chOff x="3397405" y="5099321"/>
            <a:chExt cx="6414039" cy="705943"/>
          </a:xfrm>
        </p:grpSpPr>
        <p:pic>
          <p:nvPicPr>
            <p:cNvPr id="36" name="그림 3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397405" y="5099321"/>
              <a:ext cx="6414039" cy="705943"/>
            </a:xfrm>
            <a:prstGeom prst="rect">
              <a:avLst/>
            </a:prstGeom>
          </p:spPr>
        </p:pic>
        <p:sp>
          <p:nvSpPr>
            <p:cNvPr id="39" name="직사각형 38"/>
            <p:cNvSpPr/>
            <p:nvPr/>
          </p:nvSpPr>
          <p:spPr bwMode="auto">
            <a:xfrm>
              <a:off x="4199672" y="5185767"/>
              <a:ext cx="5323739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500" dirty="0" smtClean="0">
                  <a:gradFill>
                    <a:gsLst>
                      <a:gs pos="0">
                        <a:srgbClr val="0D1F59"/>
                      </a:gs>
                      <a:gs pos="100000">
                        <a:srgbClr val="000000"/>
                      </a:gs>
                    </a:gsLst>
                    <a:lin ang="5400000" scaled="0"/>
                  </a:gradFill>
                  <a:effectLst/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기  타</a:t>
              </a:r>
              <a:endParaRPr kumimoji="0" lang="ko-KR" altLang="en-US" sz="2500" dirty="0">
                <a:gradFill>
                  <a:gsLst>
                    <a:gs pos="0">
                      <a:srgbClr val="0D1F59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7102-3076-4430-8CB1-D511A92F2D22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5576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그림 33" descr="백그라운드1.png"/>
          <p:cNvPicPr>
            <a:picLocks noChangeAspect="1"/>
          </p:cNvPicPr>
          <p:nvPr/>
        </p:nvPicPr>
        <p:blipFill>
          <a:blip r:embed="rId3" cstate="print">
            <a:lum bright="10000"/>
          </a:blip>
          <a:srcRect t="34325"/>
          <a:stretch>
            <a:fillRect/>
          </a:stretch>
        </p:blipFill>
        <p:spPr>
          <a:xfrm>
            <a:off x="-624" y="3972940"/>
            <a:ext cx="9906624" cy="2885060"/>
          </a:xfrm>
          <a:prstGeom prst="rect">
            <a:avLst/>
          </a:prstGeom>
        </p:spPr>
      </p:pic>
      <p:pic>
        <p:nvPicPr>
          <p:cNvPr id="32" name="그림 31"/>
          <p:cNvPicPr preferRelativeResize="0">
            <a:picLocks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699220" y="4182681"/>
            <a:ext cx="3312000" cy="2232000"/>
          </a:xfrm>
          <a:prstGeom prst="roundRect">
            <a:avLst>
              <a:gd name="adj" fmla="val 0"/>
            </a:avLst>
          </a:prstGeom>
          <a:blipFill dpi="0" rotWithShape="1">
            <a:blip r:embed="rId4" cstate="print">
              <a:extLst/>
            </a:blip>
            <a:srcRect/>
            <a:stretch>
              <a:fillRect/>
            </a:stretch>
          </a:blipFill>
          <a:ln w="28575" cap="sq">
            <a:noFill/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3" name="그림 32"/>
          <p:cNvPicPr preferRelativeResize="0">
            <a:picLocks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699220" y="1640138"/>
            <a:ext cx="3312000" cy="22320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28575" cap="sq">
            <a:noFill/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grpSp>
        <p:nvGrpSpPr>
          <p:cNvPr id="2" name="그룹 1"/>
          <p:cNvGrpSpPr/>
          <p:nvPr/>
        </p:nvGrpSpPr>
        <p:grpSpPr>
          <a:xfrm>
            <a:off x="8439150" y="376089"/>
            <a:ext cx="1466850" cy="360040"/>
            <a:chOff x="8439150" y="298748"/>
            <a:chExt cx="1466850" cy="360040"/>
          </a:xfrm>
        </p:grpSpPr>
        <p:grpSp>
          <p:nvGrpSpPr>
            <p:cNvPr id="3" name="그룹 2"/>
            <p:cNvGrpSpPr/>
            <p:nvPr/>
          </p:nvGrpSpPr>
          <p:grpSpPr>
            <a:xfrm>
              <a:off x="8439150" y="323850"/>
              <a:ext cx="1466850" cy="333375"/>
              <a:chOff x="8121352" y="239440"/>
              <a:chExt cx="1784648" cy="432048"/>
            </a:xfrm>
          </p:grpSpPr>
          <p:sp>
            <p:nvSpPr>
              <p:cNvPr id="5" name="모서리가 둥근 직사각형 4"/>
              <p:cNvSpPr/>
              <p:nvPr/>
            </p:nvSpPr>
            <p:spPr>
              <a:xfrm>
                <a:off x="8121352" y="239440"/>
                <a:ext cx="288032" cy="432048"/>
              </a:xfrm>
              <a:prstGeom prst="roundRect">
                <a:avLst>
                  <a:gd name="adj" fmla="val 2328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" name="모서리가 둥근 직사각형 5"/>
              <p:cNvSpPr/>
              <p:nvPr/>
            </p:nvSpPr>
            <p:spPr>
              <a:xfrm>
                <a:off x="8337376" y="239440"/>
                <a:ext cx="1568624" cy="432048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" name="직사각형 3"/>
            <p:cNvSpPr/>
            <p:nvPr/>
          </p:nvSpPr>
          <p:spPr>
            <a:xfrm>
              <a:off x="8557520" y="298748"/>
              <a:ext cx="1276472" cy="360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r"/>
              <a:r>
                <a:rPr lang="ko-KR" altLang="en-US" sz="1200" dirty="0" smtClean="0"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성전건축 유의사항</a:t>
              </a:r>
              <a:endParaRPr lang="ko-KR" altLang="en-US" sz="12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8" name="직사각형 7"/>
          <p:cNvSpPr/>
          <p:nvPr/>
        </p:nvSpPr>
        <p:spPr>
          <a:xfrm>
            <a:off x="647378" y="221171"/>
            <a:ext cx="624983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ko-KR" altLang="en-US" sz="2800" b="1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기  타</a:t>
            </a:r>
            <a:endParaRPr lang="ko-KR" altLang="en-US" sz="2800" b="1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647378" y="1115219"/>
            <a:ext cx="417646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altLang="ko-KR" sz="2000" b="1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5</a:t>
            </a:r>
            <a:r>
              <a:rPr lang="en-US" altLang="ko-KR" sz="2000" b="1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2000" b="1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성전건축 실적</a:t>
            </a:r>
            <a:endParaRPr lang="ko-KR" altLang="en-US" sz="2000" b="1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4233490" y="1635696"/>
            <a:ext cx="5215310" cy="4834164"/>
            <a:chOff x="4233490" y="1635696"/>
            <a:chExt cx="4679950" cy="4834164"/>
          </a:xfrm>
        </p:grpSpPr>
        <p:pic>
          <p:nvPicPr>
            <p:cNvPr id="13" name="Picture 2" descr="D:\PTmaker_Anjoo\The Work for PT\free_\Diagram\01.png"/>
            <p:cNvPicPr preferRelativeResize="0"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737" t="14545" r="50505" b="42761"/>
            <a:stretch>
              <a:fillRect/>
            </a:stretch>
          </p:blipFill>
          <p:spPr bwMode="auto">
            <a:xfrm>
              <a:off x="4233490" y="1635696"/>
              <a:ext cx="4679950" cy="2232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직사각형 13"/>
            <p:cNvSpPr/>
            <p:nvPr/>
          </p:nvSpPr>
          <p:spPr bwMode="auto">
            <a:xfrm>
              <a:off x="4890288" y="1788269"/>
              <a:ext cx="3456347" cy="5040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ko-KR" altLang="en-US" sz="1800" dirty="0" smtClean="0">
                  <a:ln w="11430"/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수원 수성교회</a:t>
              </a:r>
              <a:endParaRPr lang="ko-KR" altLang="en-US" sz="1800" dirty="0">
                <a:ln w="11430"/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25" name="직사각형 24"/>
            <p:cNvSpPr/>
            <p:nvPr/>
          </p:nvSpPr>
          <p:spPr bwMode="auto">
            <a:xfrm>
              <a:off x="4741583" y="2336079"/>
              <a:ext cx="3740667" cy="3600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ko-KR" altLang="en-US" sz="1400" dirty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위     치 </a:t>
              </a:r>
              <a:r>
                <a:rPr lang="en-US" altLang="ko-KR" sz="1400" dirty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: </a:t>
              </a:r>
              <a:r>
                <a:rPr lang="ko-KR" altLang="en-US" sz="1400" dirty="0" smtClean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경기도 수원시 </a:t>
              </a:r>
              <a:r>
                <a:rPr lang="ko-KR" altLang="en-US" sz="1400" dirty="0" err="1" smtClean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수원세류지구</a:t>
              </a:r>
              <a:endParaRPr lang="ko-KR" altLang="en-US" spc="50" dirty="0">
                <a:ln w="11430"/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pic>
          <p:nvPicPr>
            <p:cNvPr id="26" name="Picture 3" descr="C:\Users\이영진\Desktop\편집작업\Pt자료\PT소스\디자인자료\PNG\개체\블릿\B7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11" y="2444100"/>
              <a:ext cx="143998" cy="144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직사각형 22"/>
            <p:cNvSpPr/>
            <p:nvPr/>
          </p:nvSpPr>
          <p:spPr bwMode="auto">
            <a:xfrm>
              <a:off x="4741583" y="2650618"/>
              <a:ext cx="3740667" cy="3600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ko-KR" altLang="en-US" sz="1400" dirty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연 면 적 </a:t>
              </a:r>
              <a:r>
                <a:rPr lang="en-US" altLang="ko-KR" sz="1400" dirty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: </a:t>
              </a:r>
              <a:r>
                <a:rPr lang="en-US" altLang="ko-KR" sz="1400" dirty="0" smtClean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9,030.81㎡</a:t>
              </a:r>
              <a:endParaRPr lang="ko-KR" altLang="en-US" spc="50" dirty="0">
                <a:ln w="11430"/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pic>
          <p:nvPicPr>
            <p:cNvPr id="24" name="Picture 3" descr="C:\Users\이영진\Desktop\편집작업\Pt자료\PT소스\디자인자료\PNG\개체\블릿\B7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11" y="2756138"/>
              <a:ext cx="143998" cy="144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직사각형 20"/>
            <p:cNvSpPr/>
            <p:nvPr/>
          </p:nvSpPr>
          <p:spPr bwMode="auto">
            <a:xfrm>
              <a:off x="4741583" y="2957654"/>
              <a:ext cx="3740667" cy="3600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ko-KR" altLang="en-US" sz="1400" dirty="0" err="1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규</a:t>
              </a:r>
              <a:r>
                <a:rPr lang="ko-KR" altLang="en-US" sz="1400" dirty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     모 </a:t>
              </a:r>
              <a:r>
                <a:rPr lang="en-US" altLang="ko-KR" sz="1400" dirty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: </a:t>
              </a:r>
              <a:r>
                <a:rPr lang="ko-KR" altLang="en-US" sz="1400" dirty="0" smtClean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지하</a:t>
              </a:r>
              <a:r>
                <a:rPr lang="en-US" altLang="ko-KR" sz="1400" dirty="0" smtClean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3</a:t>
              </a:r>
              <a:r>
                <a:rPr lang="ko-KR" altLang="en-US" sz="1400" dirty="0" smtClean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층</a:t>
              </a:r>
              <a:r>
                <a:rPr lang="en-US" altLang="ko-KR" sz="1400" dirty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, </a:t>
              </a:r>
              <a:r>
                <a:rPr lang="ko-KR" altLang="en-US" sz="1400" dirty="0" smtClean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지상</a:t>
              </a:r>
              <a:r>
                <a:rPr lang="en-US" altLang="ko-KR" sz="1400" dirty="0" smtClean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6</a:t>
              </a:r>
              <a:r>
                <a:rPr lang="ko-KR" altLang="en-US" sz="1400" dirty="0" smtClean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층</a:t>
              </a:r>
              <a:endParaRPr lang="ko-KR" altLang="en-US" spc="50" dirty="0">
                <a:ln w="11430"/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pic>
          <p:nvPicPr>
            <p:cNvPr id="22" name="Picture 3" descr="C:\Users\이영진\Desktop\편집작업\Pt자료\PT소스\디자인자료\PNG\개체\블릿\B7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11" y="3068176"/>
              <a:ext cx="143998" cy="144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직사각형 18"/>
            <p:cNvSpPr/>
            <p:nvPr/>
          </p:nvSpPr>
          <p:spPr bwMode="auto">
            <a:xfrm>
              <a:off x="4741583" y="3272193"/>
              <a:ext cx="3740667" cy="3600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ko-KR" altLang="en-US" sz="1400" dirty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용역기간 </a:t>
              </a:r>
              <a:r>
                <a:rPr lang="en-US" altLang="ko-KR" sz="1400" dirty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: </a:t>
              </a:r>
              <a:r>
                <a:rPr lang="en-US" altLang="ko-KR" sz="1400" dirty="0" smtClean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2013. 3 </a:t>
              </a:r>
              <a:r>
                <a:rPr lang="en-US" altLang="ko-KR" sz="1400" dirty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– </a:t>
              </a:r>
              <a:r>
                <a:rPr lang="en-US" altLang="ko-KR" sz="1400" dirty="0" smtClean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2015. 6</a:t>
              </a:r>
              <a:endParaRPr lang="ko-KR" altLang="en-US" spc="50" dirty="0">
                <a:ln w="11430"/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pic>
          <p:nvPicPr>
            <p:cNvPr id="20" name="Picture 3" descr="C:\Users\이영진\Desktop\편집작업\Pt자료\PT소스\디자인자료\PNG\개체\블릿\B7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11" y="3380214"/>
              <a:ext cx="143998" cy="144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" descr="D:\PTmaker_Anjoo\The Work for PT\free_\Diagram\01.png"/>
            <p:cNvPicPr preferRelativeResize="0"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41" t="57239" r="50505"/>
            <a:stretch>
              <a:fillRect/>
            </a:stretch>
          </p:blipFill>
          <p:spPr bwMode="auto">
            <a:xfrm>
              <a:off x="4233490" y="4237835"/>
              <a:ext cx="4679950" cy="2232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직사각형 28"/>
            <p:cNvSpPr/>
            <p:nvPr/>
          </p:nvSpPr>
          <p:spPr bwMode="auto">
            <a:xfrm>
              <a:off x="4882117" y="4315796"/>
              <a:ext cx="3456347" cy="4908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ko-KR" altLang="en-US" sz="1800" dirty="0" smtClean="0">
                  <a:ln w="11430"/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영등포 교회</a:t>
              </a:r>
              <a:endParaRPr lang="ko-KR" altLang="en-US" sz="1800" dirty="0">
                <a:ln w="11430"/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pic>
          <p:nvPicPr>
            <p:cNvPr id="30" name="Picture 2" descr="C:\Users\이영진\Desktop\편집작업\Pt자료\PT소스\디자인자료\PNG\개체\블릿\B11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4088" y="4973383"/>
              <a:ext cx="143998" cy="144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직사각형 30"/>
            <p:cNvSpPr/>
            <p:nvPr/>
          </p:nvSpPr>
          <p:spPr bwMode="auto">
            <a:xfrm>
              <a:off x="4666095" y="4865362"/>
              <a:ext cx="3740667" cy="3600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ko-KR" altLang="en-US" sz="1400" dirty="0" smtClean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 위      </a:t>
              </a:r>
              <a:r>
                <a:rPr lang="ko-KR" altLang="en-US" sz="1400" dirty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치 </a:t>
              </a:r>
              <a:r>
                <a:rPr lang="en-US" altLang="ko-KR" sz="1400" dirty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: </a:t>
              </a:r>
              <a:r>
                <a:rPr lang="ko-KR" altLang="en-US" sz="1400" dirty="0" smtClean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서울시 영등포구 </a:t>
              </a:r>
              <a:r>
                <a:rPr lang="ko-KR" altLang="en-US" sz="1400" dirty="0" err="1" smtClean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양산로</a:t>
              </a:r>
              <a:r>
                <a:rPr lang="ko-KR" altLang="en-US" sz="1400" dirty="0" smtClean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 </a:t>
              </a:r>
              <a:r>
                <a:rPr lang="en-US" altLang="ko-KR" sz="1400" dirty="0" smtClean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215</a:t>
              </a:r>
              <a:r>
                <a:rPr lang="ko-KR" altLang="en-US" sz="1400" dirty="0" smtClean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번지</a:t>
              </a:r>
              <a:endParaRPr lang="ko-KR" altLang="en-US" spc="50" dirty="0">
                <a:ln w="11430"/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pic>
          <p:nvPicPr>
            <p:cNvPr id="39" name="Picture 2" descr="C:\Users\이영진\Desktop\편집작업\Pt자료\PT소스\디자인자료\PNG\개체\블릿\B11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4088" y="5298681"/>
              <a:ext cx="143998" cy="144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직사각형 39"/>
            <p:cNvSpPr/>
            <p:nvPr/>
          </p:nvSpPr>
          <p:spPr bwMode="auto">
            <a:xfrm>
              <a:off x="4646533" y="5161802"/>
              <a:ext cx="3740667" cy="3600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lnSpc>
                  <a:spcPct val="150000"/>
                </a:lnSpc>
                <a:buClr>
                  <a:srgbClr val="8064A2">
                    <a:lumMod val="75000"/>
                  </a:srgbClr>
                </a:buClr>
                <a:defRPr/>
              </a:pPr>
              <a:r>
                <a:rPr lang="ko-KR" altLang="en-US" sz="1400" dirty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 연 면 적 </a:t>
              </a:r>
              <a:r>
                <a:rPr lang="en-US" altLang="ko-KR" sz="1400" dirty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: </a:t>
              </a:r>
              <a:r>
                <a:rPr lang="en-US" altLang="ko-KR" sz="1400" dirty="0" smtClean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17,767.68㎡</a:t>
              </a:r>
              <a:endParaRPr lang="en-US" altLang="ko-KR" sz="1400" dirty="0">
                <a:solidFill>
                  <a:prstClr val="black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 pitchFamily="50" charset="-127"/>
              </a:endParaRPr>
            </a:p>
          </p:txBody>
        </p:sp>
        <p:pic>
          <p:nvPicPr>
            <p:cNvPr id="37" name="Picture 2" descr="C:\Users\이영진\Desktop\편집작업\Pt자료\PT소스\디자인자료\PNG\개체\블릿\B11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4088" y="5623979"/>
              <a:ext cx="143998" cy="144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직사각형 37"/>
            <p:cNvSpPr/>
            <p:nvPr/>
          </p:nvSpPr>
          <p:spPr bwMode="auto">
            <a:xfrm>
              <a:off x="4666095" y="5478021"/>
              <a:ext cx="3740667" cy="3600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lnSpc>
                  <a:spcPct val="150000"/>
                </a:lnSpc>
                <a:buClr>
                  <a:srgbClr val="8064A2">
                    <a:lumMod val="75000"/>
                  </a:srgbClr>
                </a:buClr>
                <a:defRPr/>
              </a:pPr>
              <a:r>
                <a:rPr lang="ko-KR" altLang="en-US" sz="1400" dirty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 </a:t>
              </a:r>
              <a:r>
                <a:rPr lang="ko-KR" altLang="en-US" sz="1400" dirty="0" err="1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규</a:t>
              </a:r>
              <a:r>
                <a:rPr lang="ko-KR" altLang="en-US" sz="1400" dirty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     모 </a:t>
              </a:r>
              <a:r>
                <a:rPr lang="en-US" altLang="ko-KR" sz="1400" dirty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: </a:t>
              </a:r>
              <a:r>
                <a:rPr lang="ko-KR" altLang="en-US" sz="1400" dirty="0" smtClean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지하</a:t>
              </a:r>
              <a:r>
                <a:rPr lang="en-US" altLang="ko-KR" sz="1400" dirty="0" smtClean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3</a:t>
              </a:r>
              <a:r>
                <a:rPr lang="ko-KR" altLang="en-US" sz="1400" dirty="0" smtClean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층</a:t>
              </a:r>
              <a:r>
                <a:rPr lang="en-US" altLang="ko-KR" sz="1400" dirty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, </a:t>
              </a:r>
              <a:r>
                <a:rPr lang="ko-KR" altLang="en-US" sz="1400" dirty="0" smtClean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지상</a:t>
              </a:r>
              <a:r>
                <a:rPr lang="en-US" altLang="ko-KR" sz="1400" dirty="0" smtClean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9</a:t>
              </a:r>
              <a:r>
                <a:rPr lang="ko-KR" altLang="en-US" sz="1400" dirty="0" smtClean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층</a:t>
              </a:r>
              <a:endParaRPr lang="en-US" altLang="ko-KR" sz="1400" dirty="0">
                <a:solidFill>
                  <a:prstClr val="black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 pitchFamily="50" charset="-127"/>
              </a:endParaRPr>
            </a:p>
          </p:txBody>
        </p:sp>
        <p:pic>
          <p:nvPicPr>
            <p:cNvPr id="35" name="Picture 2" descr="C:\Users\이영진\Desktop\편집작업\Pt자료\PT소스\디자인자료\PNG\개체\블릿\B11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4088" y="5949278"/>
              <a:ext cx="143998" cy="144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직사각형 35"/>
            <p:cNvSpPr/>
            <p:nvPr/>
          </p:nvSpPr>
          <p:spPr bwMode="auto">
            <a:xfrm>
              <a:off x="4666095" y="5805260"/>
              <a:ext cx="3740667" cy="3600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lnSpc>
                  <a:spcPct val="150000"/>
                </a:lnSpc>
                <a:buClr>
                  <a:srgbClr val="8064A2">
                    <a:lumMod val="75000"/>
                  </a:srgbClr>
                </a:buClr>
                <a:defRPr/>
              </a:pPr>
              <a:r>
                <a:rPr lang="ko-KR" altLang="en-US" sz="1400" dirty="0" smtClean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 용역기간 </a:t>
              </a:r>
              <a:r>
                <a:rPr lang="en-US" altLang="ko-KR" sz="1400" dirty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: </a:t>
              </a:r>
              <a:r>
                <a:rPr lang="en-US" altLang="ko-KR" sz="1400" dirty="0" smtClean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2014. 1 </a:t>
              </a:r>
              <a:r>
                <a:rPr lang="en-US" altLang="ko-KR" sz="1400" dirty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– </a:t>
              </a:r>
              <a:r>
                <a:rPr lang="en-US" altLang="ko-KR" sz="1400" dirty="0" smtClean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 pitchFamily="50" charset="-127"/>
                </a:rPr>
                <a:t>2018. 4</a:t>
              </a:r>
              <a:endParaRPr lang="en-US" altLang="ko-KR" sz="1400" dirty="0">
                <a:solidFill>
                  <a:prstClr val="black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 pitchFamily="50" charset="-127"/>
              </a:endParaRPr>
            </a:p>
          </p:txBody>
        </p:sp>
      </p:grpSp>
      <p:sp>
        <p:nvSpPr>
          <p:cNvPr id="12" name="슬라이드 번호 개체 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7102-3076-4430-8CB1-D511A92F2D22}" type="slidenum">
              <a:rPr lang="ko-KR" altLang="en-US" smtClean="0"/>
              <a:pPr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32964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Owner\Desktop\003.jpg"/>
          <p:cNvPicPr>
            <a:picLocks noChangeAspect="1" noChangeArrowheads="1"/>
          </p:cNvPicPr>
          <p:nvPr/>
        </p:nvPicPr>
        <p:blipFill rotWithShape="1">
          <a:blip r:embed="rId2" cstate="print"/>
          <a:srcRect t="11151"/>
          <a:stretch/>
        </p:blipFill>
        <p:spPr bwMode="auto">
          <a:xfrm>
            <a:off x="-1" y="0"/>
            <a:ext cx="9906001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60512" y="2109916"/>
            <a:ext cx="9144000" cy="2062103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4800" b="1" dirty="0" smtClean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chemeClr val="bg1"/>
              </a:solidFill>
              <a:latin typeface="HY울릉도B" pitchFamily="18" charset="-127"/>
              <a:ea typeface="HY울릉도B" pitchFamily="18" charset="-127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경청해 주셔서 감사합니다</a:t>
            </a:r>
            <a:r>
              <a:rPr lang="en-US" altLang="ko-KR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3200" b="1" dirty="0" smtClean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chemeClr val="bg1"/>
              </a:solidFill>
              <a:latin typeface="HY울릉도B" pitchFamily="18" charset="-127"/>
              <a:ea typeface="HY울릉도B" pitchFamily="18" charset="-127"/>
            </a:endParaRPr>
          </a:p>
        </p:txBody>
      </p:sp>
      <p:pic>
        <p:nvPicPr>
          <p:cNvPr id="7" name="그림 6" descr="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4488" y="1700808"/>
            <a:ext cx="1799937" cy="1584176"/>
          </a:xfrm>
          <a:prstGeom prst="rect">
            <a:avLst/>
          </a:prstGeom>
        </p:spPr>
      </p:pic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7102-3076-4430-8CB1-D511A92F2D22}" type="slidenum">
              <a:rPr lang="ko-KR" altLang="en-US" smtClean="0"/>
              <a:pPr/>
              <a:t>31</a:t>
            </a:fld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241032" y="4452660"/>
            <a:ext cx="4695056" cy="2000676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2000" dirty="0" smtClean="0">
              <a:ln w="12700">
                <a:solidFill>
                  <a:schemeClr val="tx2">
                    <a:lumMod val="75000"/>
                  </a:schemeClr>
                </a:solidFill>
              </a:ln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ts val="2500"/>
              </a:lnSpc>
            </a:pPr>
            <a:r>
              <a:rPr kumimoji="0"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연락처 </a:t>
            </a:r>
            <a:r>
              <a:rPr kumimoji="0"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kumimoji="0"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한국건설관리공사 건축</a:t>
            </a:r>
            <a:r>
              <a:rPr kumimoji="0"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CM</a:t>
            </a:r>
            <a:r>
              <a:rPr kumimoji="0"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처  </a:t>
            </a:r>
            <a:endParaRPr kumimoji="0"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ts val="2500"/>
              </a:lnSpc>
            </a:pPr>
            <a:r>
              <a:rPr kumimoji="0"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         </a:t>
            </a:r>
            <a:r>
              <a:rPr kumimoji="0"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한일동 처장</a:t>
            </a:r>
            <a:endParaRPr kumimoji="0"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ts val="2500"/>
              </a:lnSpc>
            </a:pPr>
            <a:r>
              <a:rPr kumimoji="0"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         054-8100-760(</a:t>
            </a:r>
            <a:r>
              <a:rPr kumimoji="0"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직통</a:t>
            </a:r>
            <a:r>
              <a:rPr kumimoji="0"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</a:p>
          <a:p>
            <a:pPr>
              <a:lnSpc>
                <a:spcPts val="2500"/>
              </a:lnSpc>
            </a:pPr>
            <a:r>
              <a:rPr kumimoji="0"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         010-4286-0429</a:t>
            </a:r>
          </a:p>
          <a:p>
            <a:pPr>
              <a:lnSpc>
                <a:spcPts val="2500"/>
              </a:lnSpc>
            </a:pPr>
            <a:r>
              <a:rPr kumimoji="0" lang="en-US" altLang="ko-KR" sz="2000" dirty="0" smtClean="0">
                <a:latin typeface="휴먼모음T" pitchFamily="18" charset="-127"/>
                <a:ea typeface="휴먼모음T" pitchFamily="18" charset="-127"/>
              </a:rPr>
              <a:t>       ildong200@korcm.co.kr</a:t>
            </a:r>
            <a:endParaRPr lang="en-US" altLang="ko-KR" sz="2000" dirty="0" smtClean="0">
              <a:ln w="12700">
                <a:solidFill>
                  <a:schemeClr val="tx2">
                    <a:lumMod val="75000"/>
                  </a:schemeClr>
                </a:solidFill>
              </a:ln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662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906000" cy="6858000"/>
          </a:xfrm>
          <a:prstGeom prst="rect">
            <a:avLst/>
          </a:prstGeom>
        </p:spPr>
      </p:pic>
      <p:pic>
        <p:nvPicPr>
          <p:cNvPr id="56" name="Picture 15" descr="22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814344"/>
            <a:ext cx="9906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1915351" y="1340768"/>
            <a:ext cx="561662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500" dirty="0" err="1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성전건축시</a:t>
            </a:r>
            <a:r>
              <a:rPr lang="ko-KR" altLang="en-US" sz="35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사전 검토사항</a:t>
            </a:r>
            <a:endParaRPr lang="ko-KR" altLang="en-US" sz="3500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80" name="Rectangle 70"/>
          <p:cNvSpPr>
            <a:spLocks noChangeArrowheads="1"/>
          </p:cNvSpPr>
          <p:nvPr/>
        </p:nvSpPr>
        <p:spPr bwMode="auto">
          <a:xfrm>
            <a:off x="2153040" y="2604596"/>
            <a:ext cx="3168352" cy="50783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신축부지의 용도 및 위치선정</a:t>
            </a:r>
            <a:endParaRPr lang="en-US" altLang="ko-KR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1" name="Freeform 34"/>
          <p:cNvSpPr>
            <a:spLocks/>
          </p:cNvSpPr>
          <p:nvPr/>
        </p:nvSpPr>
        <p:spPr bwMode="auto">
          <a:xfrm>
            <a:off x="1561193" y="2612529"/>
            <a:ext cx="409736" cy="511549"/>
          </a:xfrm>
          <a:custGeom>
            <a:avLst/>
            <a:gdLst>
              <a:gd name="T0" fmla="*/ 0 w 363"/>
              <a:gd name="T1" fmla="*/ 0 h 454"/>
              <a:gd name="T2" fmla="*/ 300 w 363"/>
              <a:gd name="T3" fmla="*/ 38 h 454"/>
              <a:gd name="T4" fmla="*/ 300 w 363"/>
              <a:gd name="T5" fmla="*/ 374 h 454"/>
              <a:gd name="T6" fmla="*/ 0 w 363"/>
              <a:gd name="T7" fmla="*/ 336 h 454"/>
              <a:gd name="T8" fmla="*/ 0 w 363"/>
              <a:gd name="T9" fmla="*/ 0 h 4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3"/>
              <a:gd name="T16" fmla="*/ 0 h 454"/>
              <a:gd name="T17" fmla="*/ 363 w 363"/>
              <a:gd name="T18" fmla="*/ 454 h 4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3" h="454">
                <a:moveTo>
                  <a:pt x="0" y="0"/>
                </a:moveTo>
                <a:lnTo>
                  <a:pt x="363" y="46"/>
                </a:lnTo>
                <a:lnTo>
                  <a:pt x="363" y="454"/>
                </a:lnTo>
                <a:lnTo>
                  <a:pt x="0" y="408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66AD8"/>
              </a:gs>
              <a:gs pos="100000">
                <a:srgbClr val="4791E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82" name="Freeform 35"/>
          <p:cNvSpPr>
            <a:spLocks/>
          </p:cNvSpPr>
          <p:nvPr/>
        </p:nvSpPr>
        <p:spPr bwMode="auto">
          <a:xfrm>
            <a:off x="1355083" y="2612529"/>
            <a:ext cx="206110" cy="511549"/>
          </a:xfrm>
          <a:custGeom>
            <a:avLst/>
            <a:gdLst>
              <a:gd name="T0" fmla="*/ 151 w 183"/>
              <a:gd name="T1" fmla="*/ 0 h 454"/>
              <a:gd name="T2" fmla="*/ 151 w 183"/>
              <a:gd name="T3" fmla="*/ 336 h 454"/>
              <a:gd name="T4" fmla="*/ 2 w 183"/>
              <a:gd name="T5" fmla="*/ 374 h 454"/>
              <a:gd name="T6" fmla="*/ 0 w 183"/>
              <a:gd name="T7" fmla="*/ 62 h 454"/>
              <a:gd name="T8" fmla="*/ 151 w 183"/>
              <a:gd name="T9" fmla="*/ 0 h 4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3"/>
              <a:gd name="T16" fmla="*/ 0 h 454"/>
              <a:gd name="T17" fmla="*/ 183 w 183"/>
              <a:gd name="T18" fmla="*/ 454 h 4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3" h="454">
                <a:moveTo>
                  <a:pt x="183" y="0"/>
                </a:moveTo>
                <a:lnTo>
                  <a:pt x="183" y="408"/>
                </a:lnTo>
                <a:lnTo>
                  <a:pt x="2" y="454"/>
                </a:lnTo>
                <a:lnTo>
                  <a:pt x="0" y="75"/>
                </a:lnTo>
                <a:lnTo>
                  <a:pt x="183" y="0"/>
                </a:lnTo>
                <a:close/>
              </a:path>
            </a:pathLst>
          </a:custGeom>
          <a:gradFill rotWithShape="1">
            <a:gsLst>
              <a:gs pos="0">
                <a:srgbClr val="04468E"/>
              </a:gs>
              <a:gs pos="100000">
                <a:srgbClr val="032C5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83" name="Freeform 36"/>
          <p:cNvSpPr>
            <a:spLocks/>
          </p:cNvSpPr>
          <p:nvPr/>
        </p:nvSpPr>
        <p:spPr bwMode="auto">
          <a:xfrm>
            <a:off x="1357566" y="3069447"/>
            <a:ext cx="613363" cy="101813"/>
          </a:xfrm>
          <a:custGeom>
            <a:avLst/>
            <a:gdLst>
              <a:gd name="T0" fmla="*/ 0 w 646"/>
              <a:gd name="T1" fmla="*/ 31 h 107"/>
              <a:gd name="T2" fmla="*/ 125 w 646"/>
              <a:gd name="T3" fmla="*/ 0 h 107"/>
              <a:gd name="T4" fmla="*/ 378 w 646"/>
              <a:gd name="T5" fmla="*/ 31 h 107"/>
              <a:gd name="T6" fmla="*/ 282 w 646"/>
              <a:gd name="T7" fmla="*/ 63 h 107"/>
              <a:gd name="T8" fmla="*/ 0 w 646"/>
              <a:gd name="T9" fmla="*/ 31 h 1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46"/>
              <a:gd name="T16" fmla="*/ 0 h 107"/>
              <a:gd name="T17" fmla="*/ 646 w 646"/>
              <a:gd name="T18" fmla="*/ 107 h 1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46" h="107">
                <a:moveTo>
                  <a:pt x="0" y="53"/>
                </a:moveTo>
                <a:lnTo>
                  <a:pt x="214" y="0"/>
                </a:lnTo>
                <a:lnTo>
                  <a:pt x="646" y="54"/>
                </a:lnTo>
                <a:lnTo>
                  <a:pt x="483" y="107"/>
                </a:lnTo>
                <a:lnTo>
                  <a:pt x="0" y="53"/>
                </a:lnTo>
                <a:close/>
              </a:path>
            </a:pathLst>
          </a:custGeom>
          <a:gradFill rotWithShape="1">
            <a:gsLst>
              <a:gs pos="0">
                <a:srgbClr val="066AD8"/>
              </a:gs>
              <a:gs pos="100000">
                <a:srgbClr val="4791E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84" name="Rectangle 42"/>
          <p:cNvSpPr>
            <a:spLocks noChangeArrowheads="1"/>
          </p:cNvSpPr>
          <p:nvPr/>
        </p:nvSpPr>
        <p:spPr bwMode="auto">
          <a:xfrm>
            <a:off x="1570293" y="2678899"/>
            <a:ext cx="319098" cy="36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algn="l" eaLnBrk="1" hangingPunct="1"/>
            <a:r>
              <a:rPr kumimoji="0" lang="en-US" altLang="ko-KR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</a:p>
        </p:txBody>
      </p:sp>
      <p:sp>
        <p:nvSpPr>
          <p:cNvPr id="75" name="Rectangle 71"/>
          <p:cNvSpPr>
            <a:spLocks noChangeArrowheads="1"/>
          </p:cNvSpPr>
          <p:nvPr/>
        </p:nvSpPr>
        <p:spPr bwMode="auto">
          <a:xfrm>
            <a:off x="2153040" y="3324676"/>
            <a:ext cx="3168352" cy="50783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총 사업비 구성</a:t>
            </a:r>
            <a:endParaRPr lang="en-US" altLang="ko-KR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6" name="Freeform 37"/>
          <p:cNvSpPr>
            <a:spLocks/>
          </p:cNvSpPr>
          <p:nvPr/>
        </p:nvSpPr>
        <p:spPr bwMode="auto">
          <a:xfrm>
            <a:off x="1352600" y="3399164"/>
            <a:ext cx="413461" cy="461884"/>
          </a:xfrm>
          <a:custGeom>
            <a:avLst/>
            <a:gdLst>
              <a:gd name="T0" fmla="*/ 0 w 367"/>
              <a:gd name="T1" fmla="*/ 0 h 410"/>
              <a:gd name="T2" fmla="*/ 302 w 367"/>
              <a:gd name="T3" fmla="*/ 2 h 410"/>
              <a:gd name="T4" fmla="*/ 302 w 367"/>
              <a:gd name="T5" fmla="*/ 338 h 410"/>
              <a:gd name="T6" fmla="*/ 4 w 367"/>
              <a:gd name="T7" fmla="*/ 338 h 410"/>
              <a:gd name="T8" fmla="*/ 0 w 367"/>
              <a:gd name="T9" fmla="*/ 0 h 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7"/>
              <a:gd name="T16" fmla="*/ 0 h 410"/>
              <a:gd name="T17" fmla="*/ 367 w 367"/>
              <a:gd name="T18" fmla="*/ 410 h 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7" h="410">
                <a:moveTo>
                  <a:pt x="0" y="0"/>
                </a:moveTo>
                <a:lnTo>
                  <a:pt x="367" y="2"/>
                </a:lnTo>
                <a:lnTo>
                  <a:pt x="367" y="410"/>
                </a:lnTo>
                <a:lnTo>
                  <a:pt x="4" y="41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21A5FF"/>
              </a:gs>
              <a:gs pos="100000">
                <a:srgbClr val="5BBD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7" name="Freeform 38"/>
          <p:cNvSpPr>
            <a:spLocks/>
          </p:cNvSpPr>
          <p:nvPr/>
        </p:nvSpPr>
        <p:spPr bwMode="auto">
          <a:xfrm>
            <a:off x="1766061" y="3400406"/>
            <a:ext cx="201143" cy="460642"/>
          </a:xfrm>
          <a:custGeom>
            <a:avLst/>
            <a:gdLst>
              <a:gd name="T0" fmla="*/ 0 w 179"/>
              <a:gd name="T1" fmla="*/ 0 h 408"/>
              <a:gd name="T2" fmla="*/ 144 w 179"/>
              <a:gd name="T3" fmla="*/ 5 h 408"/>
              <a:gd name="T4" fmla="*/ 147 w 179"/>
              <a:gd name="T5" fmla="*/ 316 h 408"/>
              <a:gd name="T6" fmla="*/ 0 w 179"/>
              <a:gd name="T7" fmla="*/ 337 h 408"/>
              <a:gd name="T8" fmla="*/ 0 w 179"/>
              <a:gd name="T9" fmla="*/ 0 h 4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9"/>
              <a:gd name="T16" fmla="*/ 0 h 408"/>
              <a:gd name="T17" fmla="*/ 179 w 179"/>
              <a:gd name="T18" fmla="*/ 408 h 4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9" h="408">
                <a:moveTo>
                  <a:pt x="0" y="0"/>
                </a:moveTo>
                <a:lnTo>
                  <a:pt x="176" y="7"/>
                </a:lnTo>
                <a:lnTo>
                  <a:pt x="179" y="382"/>
                </a:lnTo>
                <a:lnTo>
                  <a:pt x="0" y="408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72C0"/>
              </a:gs>
              <a:gs pos="100000">
                <a:srgbClr val="005C9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8" name="Text Box 45"/>
          <p:cNvSpPr txBox="1">
            <a:spLocks noChangeArrowheads="1"/>
          </p:cNvSpPr>
          <p:nvPr/>
        </p:nvSpPr>
        <p:spPr bwMode="auto">
          <a:xfrm>
            <a:off x="1408577" y="3433531"/>
            <a:ext cx="319098" cy="36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eaLnBrk="1" hangingPunct="1"/>
            <a:r>
              <a:rPr kumimoji="0" lang="ko-KR" altLang="en-US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2</a:t>
            </a:r>
            <a:endParaRPr kumimoji="0" lang="ko-KR" altLang="ko-KR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9" name="Rectangle 72"/>
          <p:cNvSpPr>
            <a:spLocks noChangeArrowheads="1"/>
          </p:cNvSpPr>
          <p:nvPr/>
        </p:nvSpPr>
        <p:spPr bwMode="auto">
          <a:xfrm>
            <a:off x="2153040" y="4044756"/>
            <a:ext cx="3168352" cy="50783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ko-KR" altLang="en-US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건축위원회 조직 구성계획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0" name="Freeform 45"/>
          <p:cNvSpPr>
            <a:spLocks/>
          </p:cNvSpPr>
          <p:nvPr/>
        </p:nvSpPr>
        <p:spPr bwMode="auto">
          <a:xfrm>
            <a:off x="1562434" y="4050972"/>
            <a:ext cx="409736" cy="511549"/>
          </a:xfrm>
          <a:custGeom>
            <a:avLst/>
            <a:gdLst>
              <a:gd name="T0" fmla="*/ 0 w 363"/>
              <a:gd name="T1" fmla="*/ 0 h 454"/>
              <a:gd name="T2" fmla="*/ 300 w 363"/>
              <a:gd name="T3" fmla="*/ 38 h 454"/>
              <a:gd name="T4" fmla="*/ 300 w 363"/>
              <a:gd name="T5" fmla="*/ 374 h 454"/>
              <a:gd name="T6" fmla="*/ 0 w 363"/>
              <a:gd name="T7" fmla="*/ 336 h 454"/>
              <a:gd name="T8" fmla="*/ 0 w 363"/>
              <a:gd name="T9" fmla="*/ 0 h 4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3"/>
              <a:gd name="T16" fmla="*/ 0 h 454"/>
              <a:gd name="T17" fmla="*/ 363 w 363"/>
              <a:gd name="T18" fmla="*/ 454 h 4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3" h="454">
                <a:moveTo>
                  <a:pt x="0" y="0"/>
                </a:moveTo>
                <a:lnTo>
                  <a:pt x="363" y="46"/>
                </a:lnTo>
                <a:lnTo>
                  <a:pt x="363" y="454"/>
                </a:lnTo>
                <a:lnTo>
                  <a:pt x="0" y="408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66AD8"/>
              </a:gs>
              <a:gs pos="100000">
                <a:srgbClr val="4791E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1" name="Freeform 46"/>
          <p:cNvSpPr>
            <a:spLocks/>
          </p:cNvSpPr>
          <p:nvPr/>
        </p:nvSpPr>
        <p:spPr bwMode="auto">
          <a:xfrm>
            <a:off x="1357566" y="4050972"/>
            <a:ext cx="204868" cy="511549"/>
          </a:xfrm>
          <a:custGeom>
            <a:avLst/>
            <a:gdLst>
              <a:gd name="T0" fmla="*/ 149 w 183"/>
              <a:gd name="T1" fmla="*/ 0 h 454"/>
              <a:gd name="T2" fmla="*/ 149 w 183"/>
              <a:gd name="T3" fmla="*/ 336 h 454"/>
              <a:gd name="T4" fmla="*/ 2 w 183"/>
              <a:gd name="T5" fmla="*/ 374 h 454"/>
              <a:gd name="T6" fmla="*/ 0 w 183"/>
              <a:gd name="T7" fmla="*/ 62 h 454"/>
              <a:gd name="T8" fmla="*/ 149 w 183"/>
              <a:gd name="T9" fmla="*/ 0 h 4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3"/>
              <a:gd name="T16" fmla="*/ 0 h 454"/>
              <a:gd name="T17" fmla="*/ 183 w 183"/>
              <a:gd name="T18" fmla="*/ 454 h 4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3" h="454">
                <a:moveTo>
                  <a:pt x="183" y="0"/>
                </a:moveTo>
                <a:lnTo>
                  <a:pt x="183" y="408"/>
                </a:lnTo>
                <a:lnTo>
                  <a:pt x="2" y="454"/>
                </a:lnTo>
                <a:lnTo>
                  <a:pt x="0" y="75"/>
                </a:lnTo>
                <a:lnTo>
                  <a:pt x="183" y="0"/>
                </a:lnTo>
                <a:close/>
              </a:path>
            </a:pathLst>
          </a:custGeom>
          <a:gradFill rotWithShape="1">
            <a:gsLst>
              <a:gs pos="0">
                <a:srgbClr val="04468E"/>
              </a:gs>
              <a:gs pos="100000">
                <a:srgbClr val="032C5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2" name="Freeform 47"/>
          <p:cNvSpPr>
            <a:spLocks/>
          </p:cNvSpPr>
          <p:nvPr/>
        </p:nvSpPr>
        <p:spPr bwMode="auto">
          <a:xfrm>
            <a:off x="1360049" y="4509131"/>
            <a:ext cx="612121" cy="100572"/>
          </a:xfrm>
          <a:custGeom>
            <a:avLst/>
            <a:gdLst>
              <a:gd name="T0" fmla="*/ 0 w 646"/>
              <a:gd name="T1" fmla="*/ 30 h 107"/>
              <a:gd name="T2" fmla="*/ 124 w 646"/>
              <a:gd name="T3" fmla="*/ 0 h 107"/>
              <a:gd name="T4" fmla="*/ 376 w 646"/>
              <a:gd name="T5" fmla="*/ 31 h 107"/>
              <a:gd name="T6" fmla="*/ 282 w 646"/>
              <a:gd name="T7" fmla="*/ 61 h 107"/>
              <a:gd name="T8" fmla="*/ 0 w 646"/>
              <a:gd name="T9" fmla="*/ 30 h 1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46"/>
              <a:gd name="T16" fmla="*/ 0 h 107"/>
              <a:gd name="T17" fmla="*/ 646 w 646"/>
              <a:gd name="T18" fmla="*/ 107 h 1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46" h="107">
                <a:moveTo>
                  <a:pt x="0" y="53"/>
                </a:moveTo>
                <a:lnTo>
                  <a:pt x="214" y="0"/>
                </a:lnTo>
                <a:lnTo>
                  <a:pt x="646" y="54"/>
                </a:lnTo>
                <a:lnTo>
                  <a:pt x="483" y="107"/>
                </a:lnTo>
                <a:lnTo>
                  <a:pt x="0" y="53"/>
                </a:lnTo>
                <a:close/>
              </a:path>
            </a:pathLst>
          </a:custGeom>
          <a:gradFill rotWithShape="1">
            <a:gsLst>
              <a:gs pos="0">
                <a:srgbClr val="066AD8"/>
              </a:gs>
              <a:gs pos="100000">
                <a:srgbClr val="4791E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3" name="Rectangle 50"/>
          <p:cNvSpPr>
            <a:spLocks noChangeArrowheads="1"/>
          </p:cNvSpPr>
          <p:nvPr/>
        </p:nvSpPr>
        <p:spPr bwMode="auto">
          <a:xfrm>
            <a:off x="1608357" y="4111435"/>
            <a:ext cx="319098" cy="36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algn="l" eaLnBrk="1" hangingPunct="1"/>
            <a:r>
              <a:rPr kumimoji="0" lang="en-US" altLang="ko-KR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3</a:t>
            </a:r>
          </a:p>
        </p:txBody>
      </p:sp>
      <p:sp>
        <p:nvSpPr>
          <p:cNvPr id="65" name="Freeform 48"/>
          <p:cNvSpPr>
            <a:spLocks/>
          </p:cNvSpPr>
          <p:nvPr/>
        </p:nvSpPr>
        <p:spPr bwMode="auto">
          <a:xfrm>
            <a:off x="1353841" y="4825727"/>
            <a:ext cx="413461" cy="463126"/>
          </a:xfrm>
          <a:custGeom>
            <a:avLst/>
            <a:gdLst>
              <a:gd name="T0" fmla="*/ 0 w 367"/>
              <a:gd name="T1" fmla="*/ 0 h 410"/>
              <a:gd name="T2" fmla="*/ 302 w 367"/>
              <a:gd name="T3" fmla="*/ 2 h 410"/>
              <a:gd name="T4" fmla="*/ 302 w 367"/>
              <a:gd name="T5" fmla="*/ 339 h 410"/>
              <a:gd name="T6" fmla="*/ 4 w 367"/>
              <a:gd name="T7" fmla="*/ 339 h 410"/>
              <a:gd name="T8" fmla="*/ 0 w 367"/>
              <a:gd name="T9" fmla="*/ 0 h 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7"/>
              <a:gd name="T16" fmla="*/ 0 h 410"/>
              <a:gd name="T17" fmla="*/ 367 w 367"/>
              <a:gd name="T18" fmla="*/ 410 h 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7" h="410">
                <a:moveTo>
                  <a:pt x="0" y="0"/>
                </a:moveTo>
                <a:lnTo>
                  <a:pt x="367" y="2"/>
                </a:lnTo>
                <a:lnTo>
                  <a:pt x="367" y="410"/>
                </a:lnTo>
                <a:lnTo>
                  <a:pt x="4" y="41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21A5FF"/>
              </a:gs>
              <a:gs pos="100000">
                <a:srgbClr val="5BBD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6" name="Freeform 49"/>
          <p:cNvSpPr>
            <a:spLocks/>
          </p:cNvSpPr>
          <p:nvPr/>
        </p:nvSpPr>
        <p:spPr bwMode="auto">
          <a:xfrm>
            <a:off x="1767302" y="4828210"/>
            <a:ext cx="201143" cy="460643"/>
          </a:xfrm>
          <a:custGeom>
            <a:avLst/>
            <a:gdLst>
              <a:gd name="T0" fmla="*/ 0 w 179"/>
              <a:gd name="T1" fmla="*/ 0 h 408"/>
              <a:gd name="T2" fmla="*/ 144 w 179"/>
              <a:gd name="T3" fmla="*/ 5 h 408"/>
              <a:gd name="T4" fmla="*/ 147 w 179"/>
              <a:gd name="T5" fmla="*/ 316 h 408"/>
              <a:gd name="T6" fmla="*/ 0 w 179"/>
              <a:gd name="T7" fmla="*/ 337 h 408"/>
              <a:gd name="T8" fmla="*/ 0 w 179"/>
              <a:gd name="T9" fmla="*/ 0 h 4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9"/>
              <a:gd name="T16" fmla="*/ 0 h 408"/>
              <a:gd name="T17" fmla="*/ 179 w 179"/>
              <a:gd name="T18" fmla="*/ 408 h 4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9" h="408">
                <a:moveTo>
                  <a:pt x="0" y="0"/>
                </a:moveTo>
                <a:lnTo>
                  <a:pt x="176" y="7"/>
                </a:lnTo>
                <a:lnTo>
                  <a:pt x="179" y="382"/>
                </a:lnTo>
                <a:lnTo>
                  <a:pt x="0" y="408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72C0"/>
              </a:gs>
              <a:gs pos="100000">
                <a:srgbClr val="005C9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7" name="Text Box 45"/>
          <p:cNvSpPr txBox="1">
            <a:spLocks noChangeArrowheads="1"/>
          </p:cNvSpPr>
          <p:nvPr/>
        </p:nvSpPr>
        <p:spPr bwMode="auto">
          <a:xfrm>
            <a:off x="1419647" y="4843074"/>
            <a:ext cx="319098" cy="36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eaLnBrk="1" hangingPunct="1"/>
            <a:r>
              <a:rPr kumimoji="0" lang="en-US" altLang="ko-KR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4</a:t>
            </a:r>
          </a:p>
        </p:txBody>
      </p:sp>
      <p:pic>
        <p:nvPicPr>
          <p:cNvPr id="85" name="Picture 147" descr="Untitled-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884" y="5137365"/>
            <a:ext cx="650881" cy="158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" name="Rectangle 72"/>
          <p:cNvSpPr>
            <a:spLocks noChangeArrowheads="1"/>
          </p:cNvSpPr>
          <p:nvPr/>
        </p:nvSpPr>
        <p:spPr bwMode="auto">
          <a:xfrm>
            <a:off x="2153040" y="4804616"/>
            <a:ext cx="3168352" cy="50783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ko-KR" altLang="en-US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인허가 절차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7102-3076-4430-8CB1-D511A92F2D22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54982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그림 37" descr="백그라운드1.png"/>
          <p:cNvPicPr>
            <a:picLocks noChangeAspect="1"/>
          </p:cNvPicPr>
          <p:nvPr/>
        </p:nvPicPr>
        <p:blipFill>
          <a:blip r:embed="rId3" cstate="print">
            <a:lum bright="10000"/>
          </a:blip>
          <a:srcRect t="34325"/>
          <a:stretch>
            <a:fillRect/>
          </a:stretch>
        </p:blipFill>
        <p:spPr>
          <a:xfrm>
            <a:off x="-624" y="3972940"/>
            <a:ext cx="9906624" cy="2885060"/>
          </a:xfrm>
          <a:prstGeom prst="rect">
            <a:avLst/>
          </a:prstGeom>
        </p:spPr>
      </p:pic>
      <p:grpSp>
        <p:nvGrpSpPr>
          <p:cNvPr id="6" name="그룹 5"/>
          <p:cNvGrpSpPr/>
          <p:nvPr/>
        </p:nvGrpSpPr>
        <p:grpSpPr>
          <a:xfrm>
            <a:off x="8439150" y="376089"/>
            <a:ext cx="1466850" cy="360040"/>
            <a:chOff x="8439150" y="298748"/>
            <a:chExt cx="1466850" cy="360040"/>
          </a:xfrm>
        </p:grpSpPr>
        <p:grpSp>
          <p:nvGrpSpPr>
            <p:cNvPr id="3" name="그룹 2"/>
            <p:cNvGrpSpPr/>
            <p:nvPr/>
          </p:nvGrpSpPr>
          <p:grpSpPr>
            <a:xfrm>
              <a:off x="8439150" y="323850"/>
              <a:ext cx="1466850" cy="333375"/>
              <a:chOff x="8121352" y="239440"/>
              <a:chExt cx="1784648" cy="432048"/>
            </a:xfrm>
          </p:grpSpPr>
          <p:sp>
            <p:nvSpPr>
              <p:cNvPr id="2" name="모서리가 둥근 직사각형 1"/>
              <p:cNvSpPr/>
              <p:nvPr/>
            </p:nvSpPr>
            <p:spPr>
              <a:xfrm>
                <a:off x="8121352" y="239440"/>
                <a:ext cx="288032" cy="432048"/>
              </a:xfrm>
              <a:prstGeom prst="roundRect">
                <a:avLst>
                  <a:gd name="adj" fmla="val 2328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" name="모서리가 둥근 직사각형 25"/>
              <p:cNvSpPr/>
              <p:nvPr/>
            </p:nvSpPr>
            <p:spPr>
              <a:xfrm>
                <a:off x="8337376" y="239440"/>
                <a:ext cx="1568624" cy="432048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4" name="직사각형 23"/>
            <p:cNvSpPr/>
            <p:nvPr/>
          </p:nvSpPr>
          <p:spPr>
            <a:xfrm>
              <a:off x="8557520" y="298748"/>
              <a:ext cx="1276472" cy="360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r"/>
              <a:r>
                <a:rPr lang="ko-KR" altLang="en-US" sz="1200" dirty="0" smtClean="0"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성전건축 유의사항</a:t>
              </a:r>
              <a:endParaRPr lang="ko-KR" altLang="en-US" sz="12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31" name="직사각형 30"/>
          <p:cNvSpPr/>
          <p:nvPr/>
        </p:nvSpPr>
        <p:spPr>
          <a:xfrm>
            <a:off x="647378" y="1115219"/>
            <a:ext cx="417646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altLang="ko-KR" sz="2000" b="1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1. </a:t>
            </a:r>
            <a:r>
              <a:rPr lang="ko-KR" altLang="en-US" sz="2000" b="1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신축부지의 용도 및 위치선정</a:t>
            </a:r>
            <a:endParaRPr lang="ko-KR" altLang="en-US" sz="2000" b="1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647378" y="221171"/>
            <a:ext cx="624983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ko-KR" altLang="en-US" sz="2800" b="1" dirty="0" err="1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성전건축시</a:t>
            </a:r>
            <a:r>
              <a:rPr lang="ko-KR" altLang="en-US" sz="2800" b="1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사전 검토사항</a:t>
            </a:r>
            <a:endParaRPr lang="ko-KR" altLang="en-US" sz="2800" b="1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5" name="TextBox 1"/>
          <p:cNvSpPr txBox="1">
            <a:spLocks noChangeArrowheads="1"/>
          </p:cNvSpPr>
          <p:nvPr/>
        </p:nvSpPr>
        <p:spPr bwMode="auto">
          <a:xfrm>
            <a:off x="684213" y="1556792"/>
            <a:ext cx="8064500" cy="5045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ts val="3000"/>
              </a:lnSpc>
            </a:pPr>
            <a:r>
              <a:rPr lang="ko-KR" altLang="ko-KR" sz="1700" dirty="0">
                <a:latin typeface="HY헤드라인M" panose="02030600000101010101" pitchFamily="18" charset="-127"/>
                <a:ea typeface="HY헤드라인M" panose="02030600000101010101" pitchFamily="18" charset="-127"/>
                <a:cs typeface="Arial Unicode MS" pitchFamily="50" charset="-127"/>
              </a:rPr>
              <a:t>〇</a:t>
            </a:r>
            <a:r>
              <a:rPr lang="en-US" altLang="ko-KR" sz="1700" dirty="0">
                <a:latin typeface="HY헤드라인M" panose="02030600000101010101" pitchFamily="18" charset="-127"/>
                <a:ea typeface="HY헤드라인M" panose="02030600000101010101" pitchFamily="18" charset="-127"/>
                <a:cs typeface="Arial Unicode MS" pitchFamily="50" charset="-127"/>
              </a:rPr>
              <a:t> </a:t>
            </a:r>
            <a:r>
              <a:rPr lang="ko-KR" altLang="en-US" sz="17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성전건축 </a:t>
            </a:r>
            <a:r>
              <a:rPr lang="ko-KR" altLang="en-US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신축가능 여부 확인</a:t>
            </a:r>
            <a:endParaRPr lang="en-US" altLang="ko-KR" sz="17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hangingPunct="1">
              <a:lnSpc>
                <a:spcPts val="3000"/>
              </a:lnSpc>
            </a:pPr>
            <a:r>
              <a:rPr lang="en-US" altLang="ko-KR" sz="1500" dirty="0">
                <a:latin typeface="HY견고딕" panose="02030600000101010101" pitchFamily="18" charset="-127"/>
                <a:ea typeface="HY견고딕" panose="02030600000101010101" pitchFamily="18" charset="-127"/>
              </a:rPr>
              <a:t>  - </a:t>
            </a:r>
            <a:r>
              <a:rPr lang="ko-KR" altLang="en-US" sz="1500" dirty="0">
                <a:latin typeface="HY견고딕" panose="02030600000101010101" pitchFamily="18" charset="-127"/>
                <a:ea typeface="HY견고딕" panose="02030600000101010101" pitchFamily="18" charset="-127"/>
              </a:rPr>
              <a:t>도시계획법</a:t>
            </a:r>
            <a:r>
              <a:rPr lang="en-US" altLang="ko-KR" sz="15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500" dirty="0">
                <a:latin typeface="HY견고딕" panose="02030600000101010101" pitchFamily="18" charset="-127"/>
                <a:ea typeface="HY견고딕" panose="02030600000101010101" pitchFamily="18" charset="-127"/>
              </a:rPr>
              <a:t>건축법</a:t>
            </a:r>
            <a:r>
              <a:rPr lang="en-US" altLang="ko-KR" sz="15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500" dirty="0">
                <a:latin typeface="HY견고딕" panose="02030600000101010101" pitchFamily="18" charset="-127"/>
                <a:ea typeface="HY견고딕" panose="02030600000101010101" pitchFamily="18" charset="-127"/>
              </a:rPr>
              <a:t>지방조례</a:t>
            </a:r>
            <a:r>
              <a:rPr lang="en-US" altLang="ko-KR" sz="15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500" dirty="0">
                <a:latin typeface="HY견고딕" panose="02030600000101010101" pitchFamily="18" charset="-127"/>
                <a:ea typeface="HY견고딕" panose="02030600000101010101" pitchFamily="18" charset="-127"/>
              </a:rPr>
              <a:t>지구단위계획 </a:t>
            </a:r>
            <a:r>
              <a:rPr lang="ko-KR" altLang="en-US" sz="1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등</a:t>
            </a:r>
            <a:endParaRPr lang="en-US" altLang="ko-KR" sz="15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eaLnBrk="1" hangingPunct="1">
              <a:lnSpc>
                <a:spcPts val="3000"/>
              </a:lnSpc>
            </a:pPr>
            <a:r>
              <a:rPr lang="ko-KR" altLang="ko-KR" sz="1700" dirty="0" smtClean="0">
                <a:latin typeface="HY헤드라인M" panose="02030600000101010101" pitchFamily="18" charset="-127"/>
                <a:ea typeface="HY헤드라인M" panose="02030600000101010101" pitchFamily="18" charset="-127"/>
                <a:cs typeface="Arial Unicode MS" pitchFamily="50" charset="-127"/>
              </a:rPr>
              <a:t>〇</a:t>
            </a:r>
            <a:r>
              <a:rPr lang="en-US" altLang="ko-KR" sz="1700" dirty="0" smtClean="0">
                <a:latin typeface="HY헤드라인M" panose="02030600000101010101" pitchFamily="18" charset="-127"/>
                <a:ea typeface="HY헤드라인M" panose="02030600000101010101" pitchFamily="18" charset="-127"/>
                <a:cs typeface="Arial Unicode MS" pitchFamily="50" charset="-127"/>
              </a:rPr>
              <a:t> </a:t>
            </a:r>
            <a:r>
              <a:rPr lang="ko-KR" altLang="en-US" sz="1700" dirty="0">
                <a:latin typeface="HY헤드라인M" panose="02030600000101010101" pitchFamily="18" charset="-127"/>
                <a:ea typeface="HY헤드라인M" panose="02030600000101010101" pitchFamily="18" charset="-127"/>
                <a:cs typeface="Arial Unicode MS" pitchFamily="50" charset="-127"/>
              </a:rPr>
              <a:t>위치 선정 시 고려사항</a:t>
            </a:r>
            <a:endParaRPr lang="en-US" altLang="ko-KR" sz="1700" dirty="0">
              <a:latin typeface="HY헤드라인M" panose="02030600000101010101" pitchFamily="18" charset="-127"/>
              <a:ea typeface="HY헤드라인M" panose="02030600000101010101" pitchFamily="18" charset="-127"/>
              <a:cs typeface="Arial Unicode MS" pitchFamily="50" charset="-127"/>
            </a:endParaRPr>
          </a:p>
          <a:p>
            <a:pPr eaLnBrk="1" hangingPunct="1">
              <a:lnSpc>
                <a:spcPts val="3000"/>
              </a:lnSpc>
            </a:pPr>
            <a:r>
              <a:rPr lang="en-US" altLang="ko-KR" sz="1500" dirty="0">
                <a:latin typeface="HY견고딕" panose="02030600000101010101" pitchFamily="18" charset="-127"/>
                <a:ea typeface="HY견고딕" panose="02030600000101010101" pitchFamily="18" charset="-127"/>
                <a:cs typeface="Arial Unicode MS" pitchFamily="50" charset="-127"/>
              </a:rPr>
              <a:t>  - </a:t>
            </a:r>
            <a:r>
              <a:rPr lang="ko-KR" altLang="en-US" sz="1500" dirty="0">
                <a:latin typeface="HY견고딕" panose="02030600000101010101" pitchFamily="18" charset="-127"/>
                <a:ea typeface="HY견고딕" panose="02030600000101010101" pitchFamily="18" charset="-127"/>
                <a:cs typeface="Arial Unicode MS" pitchFamily="50" charset="-127"/>
              </a:rPr>
              <a:t>부지형태</a:t>
            </a:r>
            <a:r>
              <a:rPr lang="en-US" altLang="ko-KR" sz="1500" dirty="0">
                <a:latin typeface="HY견고딕" panose="02030600000101010101" pitchFamily="18" charset="-127"/>
                <a:ea typeface="HY견고딕" panose="02030600000101010101" pitchFamily="18" charset="-127"/>
                <a:cs typeface="Arial Unicode MS" pitchFamily="50" charset="-127"/>
              </a:rPr>
              <a:t>, </a:t>
            </a:r>
            <a:r>
              <a:rPr lang="ko-KR" altLang="en-US" sz="1500" dirty="0">
                <a:latin typeface="HY견고딕" panose="02030600000101010101" pitchFamily="18" charset="-127"/>
                <a:ea typeface="HY견고딕" panose="02030600000101010101" pitchFamily="18" charset="-127"/>
                <a:cs typeface="Arial Unicode MS" pitchFamily="50" charset="-127"/>
              </a:rPr>
              <a:t>진입로</a:t>
            </a:r>
            <a:r>
              <a:rPr lang="en-US" altLang="ko-KR" sz="1500" dirty="0">
                <a:latin typeface="HY견고딕" panose="02030600000101010101" pitchFamily="18" charset="-127"/>
                <a:ea typeface="HY견고딕" panose="02030600000101010101" pitchFamily="18" charset="-127"/>
                <a:cs typeface="Arial Unicode MS" pitchFamily="50" charset="-127"/>
              </a:rPr>
              <a:t>, </a:t>
            </a:r>
            <a:r>
              <a:rPr lang="ko-KR" altLang="en-US" sz="1500" dirty="0">
                <a:latin typeface="HY견고딕" panose="02030600000101010101" pitchFamily="18" charset="-127"/>
                <a:ea typeface="HY견고딕" panose="02030600000101010101" pitchFamily="18" charset="-127"/>
                <a:cs typeface="Arial Unicode MS" pitchFamily="50" charset="-127"/>
              </a:rPr>
              <a:t>대지경사도</a:t>
            </a:r>
            <a:r>
              <a:rPr lang="en-US" altLang="ko-KR" sz="1500" dirty="0">
                <a:latin typeface="HY견고딕" panose="02030600000101010101" pitchFamily="18" charset="-127"/>
                <a:ea typeface="HY견고딕" panose="02030600000101010101" pitchFamily="18" charset="-127"/>
                <a:cs typeface="Arial Unicode MS" pitchFamily="50" charset="-127"/>
              </a:rPr>
              <a:t>, </a:t>
            </a:r>
            <a:r>
              <a:rPr lang="ko-KR" altLang="en-US" sz="1500" dirty="0">
                <a:latin typeface="HY견고딕" panose="02030600000101010101" pitchFamily="18" charset="-127"/>
                <a:ea typeface="HY견고딕" panose="02030600000101010101" pitchFamily="18" charset="-127"/>
                <a:cs typeface="Arial Unicode MS" pitchFamily="50" charset="-127"/>
              </a:rPr>
              <a:t>일조권</a:t>
            </a:r>
            <a:r>
              <a:rPr lang="en-US" altLang="ko-KR" sz="1500" dirty="0">
                <a:latin typeface="HY견고딕" panose="02030600000101010101" pitchFamily="18" charset="-127"/>
                <a:ea typeface="HY견고딕" panose="02030600000101010101" pitchFamily="18" charset="-127"/>
                <a:cs typeface="Arial Unicode MS" pitchFamily="50" charset="-127"/>
              </a:rPr>
              <a:t>, </a:t>
            </a:r>
            <a:r>
              <a:rPr lang="ko-KR" altLang="en-US" sz="1500" dirty="0" err="1">
                <a:latin typeface="HY견고딕" panose="02030600000101010101" pitchFamily="18" charset="-127"/>
                <a:ea typeface="HY견고딕" panose="02030600000101010101" pitchFamily="18" charset="-127"/>
                <a:cs typeface="Arial Unicode MS" pitchFamily="50" charset="-127"/>
              </a:rPr>
              <a:t>조망권</a:t>
            </a:r>
            <a:r>
              <a:rPr lang="en-US" altLang="ko-KR" sz="1500" dirty="0">
                <a:latin typeface="HY견고딕" panose="02030600000101010101" pitchFamily="18" charset="-127"/>
                <a:ea typeface="HY견고딕" panose="02030600000101010101" pitchFamily="18" charset="-127"/>
                <a:cs typeface="Arial Unicode MS" pitchFamily="50" charset="-127"/>
              </a:rPr>
              <a:t>, </a:t>
            </a:r>
            <a:r>
              <a:rPr lang="ko-KR" altLang="en-US" sz="1500" dirty="0">
                <a:latin typeface="HY견고딕" panose="02030600000101010101" pitchFamily="18" charset="-127"/>
                <a:ea typeface="HY견고딕" panose="02030600000101010101" pitchFamily="18" charset="-127"/>
                <a:cs typeface="Arial Unicode MS" pitchFamily="50" charset="-127"/>
              </a:rPr>
              <a:t>주변 지질 </a:t>
            </a:r>
            <a:r>
              <a:rPr lang="ko-KR" altLang="en-US" sz="150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Arial Unicode MS" pitchFamily="50" charset="-127"/>
              </a:rPr>
              <a:t>등</a:t>
            </a:r>
            <a:endParaRPr lang="en-US" altLang="ko-KR" sz="1500" dirty="0">
              <a:latin typeface="HY견고딕" panose="02030600000101010101" pitchFamily="18" charset="-127"/>
              <a:ea typeface="HY견고딕" panose="02030600000101010101" pitchFamily="18" charset="-127"/>
              <a:cs typeface="Arial Unicode MS" pitchFamily="50" charset="-127"/>
            </a:endParaRPr>
          </a:p>
          <a:p>
            <a:pPr eaLnBrk="1" hangingPunct="1">
              <a:lnSpc>
                <a:spcPts val="3000"/>
              </a:lnSpc>
            </a:pPr>
            <a:r>
              <a:rPr lang="ko-KR" altLang="ko-KR" sz="1700" dirty="0">
                <a:latin typeface="HY헤드라인M" panose="02030600000101010101" pitchFamily="18" charset="-127"/>
                <a:ea typeface="HY헤드라인M" panose="02030600000101010101" pitchFamily="18" charset="-127"/>
                <a:cs typeface="Arial Unicode MS" pitchFamily="50" charset="-127"/>
              </a:rPr>
              <a:t>〇</a:t>
            </a:r>
            <a:r>
              <a:rPr lang="en-US" altLang="ko-KR" sz="1700" dirty="0">
                <a:latin typeface="HY헤드라인M" panose="02030600000101010101" pitchFamily="18" charset="-127"/>
                <a:ea typeface="HY헤드라인M" panose="02030600000101010101" pitchFamily="18" charset="-127"/>
                <a:cs typeface="Arial Unicode MS" pitchFamily="50" charset="-127"/>
              </a:rPr>
              <a:t> </a:t>
            </a:r>
            <a:r>
              <a:rPr lang="ko-KR" altLang="en-US" sz="1700" dirty="0">
                <a:latin typeface="HY헤드라인M" panose="02030600000101010101" pitchFamily="18" charset="-127"/>
                <a:ea typeface="HY헤드라인M" panose="02030600000101010101" pitchFamily="18" charset="-127"/>
                <a:cs typeface="Arial Unicode MS" pitchFamily="50" charset="-127"/>
              </a:rPr>
              <a:t>주변 환경여건에 대한 민원사항 검토</a:t>
            </a:r>
            <a:endParaRPr lang="en-US" altLang="ko-KR" sz="1700" dirty="0">
              <a:latin typeface="HY헤드라인M" panose="02030600000101010101" pitchFamily="18" charset="-127"/>
              <a:ea typeface="HY헤드라인M" panose="02030600000101010101" pitchFamily="18" charset="-127"/>
              <a:cs typeface="Arial Unicode MS" pitchFamily="50" charset="-127"/>
            </a:endParaRPr>
          </a:p>
          <a:p>
            <a:pPr eaLnBrk="1" hangingPunct="1">
              <a:lnSpc>
                <a:spcPts val="3000"/>
              </a:lnSpc>
            </a:pPr>
            <a:r>
              <a:rPr lang="en-US" altLang="ko-KR" sz="1500" dirty="0">
                <a:latin typeface="HY견고딕" panose="02030600000101010101" pitchFamily="18" charset="-127"/>
                <a:ea typeface="HY견고딕" panose="02030600000101010101" pitchFamily="18" charset="-127"/>
                <a:cs typeface="Arial Unicode MS" pitchFamily="50" charset="-127"/>
              </a:rPr>
              <a:t>  - </a:t>
            </a:r>
            <a:r>
              <a:rPr lang="ko-KR" altLang="en-US" sz="1500" dirty="0">
                <a:latin typeface="HY견고딕" panose="02030600000101010101" pitchFamily="18" charset="-127"/>
                <a:ea typeface="HY견고딕" panose="02030600000101010101" pitchFamily="18" charset="-127"/>
                <a:cs typeface="Arial Unicode MS" pitchFamily="50" charset="-127"/>
              </a:rPr>
              <a:t>저층지역</a:t>
            </a:r>
            <a:r>
              <a:rPr lang="en-US" altLang="ko-KR" sz="1500" dirty="0">
                <a:latin typeface="HY견고딕" panose="02030600000101010101" pitchFamily="18" charset="-127"/>
                <a:ea typeface="HY견고딕" panose="02030600000101010101" pitchFamily="18" charset="-127"/>
                <a:cs typeface="Arial Unicode MS" pitchFamily="50" charset="-127"/>
              </a:rPr>
              <a:t>, </a:t>
            </a:r>
            <a:r>
              <a:rPr lang="ko-KR" altLang="en-US" sz="1500" dirty="0">
                <a:latin typeface="HY견고딕" panose="02030600000101010101" pitchFamily="18" charset="-127"/>
                <a:ea typeface="HY견고딕" panose="02030600000101010101" pitchFamily="18" charset="-127"/>
                <a:cs typeface="Arial Unicode MS" pitchFamily="50" charset="-127"/>
              </a:rPr>
              <a:t>고층지역</a:t>
            </a:r>
            <a:r>
              <a:rPr lang="en-US" altLang="ko-KR" sz="1500" dirty="0">
                <a:latin typeface="HY견고딕" panose="02030600000101010101" pitchFamily="18" charset="-127"/>
                <a:ea typeface="HY견고딕" panose="02030600000101010101" pitchFamily="18" charset="-127"/>
                <a:cs typeface="Arial Unicode MS" pitchFamily="50" charset="-127"/>
              </a:rPr>
              <a:t>, </a:t>
            </a:r>
            <a:r>
              <a:rPr lang="ko-KR" altLang="en-US" sz="150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Arial Unicode MS" pitchFamily="50" charset="-127"/>
              </a:rPr>
              <a:t>고도제한지역</a:t>
            </a:r>
            <a:r>
              <a:rPr lang="en-US" altLang="ko-KR" sz="150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Arial Unicode MS" pitchFamily="50" charset="-127"/>
              </a:rPr>
              <a:t>, </a:t>
            </a:r>
            <a:r>
              <a:rPr lang="ko-KR" altLang="en-US" sz="150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Arial Unicode MS" pitchFamily="50" charset="-127"/>
              </a:rPr>
              <a:t>군사보호지역</a:t>
            </a:r>
            <a:endParaRPr lang="en-US" altLang="ko-KR" sz="1500" dirty="0">
              <a:latin typeface="HY견고딕" panose="02030600000101010101" pitchFamily="18" charset="-127"/>
              <a:ea typeface="HY견고딕" panose="02030600000101010101" pitchFamily="18" charset="-127"/>
              <a:cs typeface="Arial Unicode MS" pitchFamily="50" charset="-127"/>
            </a:endParaRPr>
          </a:p>
          <a:p>
            <a:pPr eaLnBrk="1" hangingPunct="1">
              <a:lnSpc>
                <a:spcPts val="3000"/>
              </a:lnSpc>
            </a:pPr>
            <a:r>
              <a:rPr lang="ko-KR" altLang="ko-KR" sz="1700" dirty="0">
                <a:latin typeface="HY헤드라인M" panose="02030600000101010101" pitchFamily="18" charset="-127"/>
                <a:ea typeface="HY헤드라인M" panose="02030600000101010101" pitchFamily="18" charset="-127"/>
                <a:cs typeface="Arial Unicode MS" pitchFamily="50" charset="-127"/>
              </a:rPr>
              <a:t>〇</a:t>
            </a:r>
            <a:r>
              <a:rPr lang="en-US" altLang="ko-KR" sz="1700" dirty="0">
                <a:latin typeface="HY헤드라인M" panose="02030600000101010101" pitchFamily="18" charset="-127"/>
                <a:ea typeface="HY헤드라인M" panose="02030600000101010101" pitchFamily="18" charset="-127"/>
                <a:cs typeface="Arial Unicode MS" pitchFamily="50" charset="-127"/>
              </a:rPr>
              <a:t> </a:t>
            </a:r>
            <a:r>
              <a:rPr lang="ko-KR" altLang="en-US" sz="1700" dirty="0" err="1">
                <a:latin typeface="HY헤드라인M" panose="02030600000101010101" pitchFamily="18" charset="-127"/>
                <a:ea typeface="HY헤드라인M" panose="02030600000101010101" pitchFamily="18" charset="-127"/>
                <a:cs typeface="Arial Unicode MS" pitchFamily="50" charset="-127"/>
              </a:rPr>
              <a:t>뉴타운</a:t>
            </a:r>
            <a:r>
              <a:rPr lang="en-US" altLang="ko-KR" sz="1700" dirty="0">
                <a:latin typeface="HY헤드라인M" panose="02030600000101010101" pitchFamily="18" charset="-127"/>
                <a:ea typeface="HY헤드라인M" panose="02030600000101010101" pitchFamily="18" charset="-127"/>
                <a:cs typeface="Arial Unicode MS" pitchFamily="50" charset="-127"/>
              </a:rPr>
              <a:t>, </a:t>
            </a:r>
            <a:r>
              <a:rPr lang="ko-KR" altLang="en-US" sz="1700" dirty="0">
                <a:latin typeface="HY헤드라인M" panose="02030600000101010101" pitchFamily="18" charset="-127"/>
                <a:ea typeface="HY헤드라인M" panose="02030600000101010101" pitchFamily="18" charset="-127"/>
                <a:cs typeface="Arial Unicode MS" pitchFamily="50" charset="-127"/>
              </a:rPr>
              <a:t>재개발</a:t>
            </a:r>
            <a:r>
              <a:rPr lang="en-US" altLang="ko-KR" sz="1700" dirty="0">
                <a:latin typeface="HY헤드라인M" panose="02030600000101010101" pitchFamily="18" charset="-127"/>
                <a:ea typeface="HY헤드라인M" panose="02030600000101010101" pitchFamily="18" charset="-127"/>
                <a:cs typeface="Arial Unicode MS" pitchFamily="50" charset="-127"/>
              </a:rPr>
              <a:t>, </a:t>
            </a:r>
            <a:r>
              <a:rPr lang="ko-KR" altLang="en-US" sz="1700" dirty="0">
                <a:latin typeface="HY헤드라인M" panose="02030600000101010101" pitchFamily="18" charset="-127"/>
                <a:ea typeface="HY헤드라인M" panose="02030600000101010101" pitchFamily="18" charset="-127"/>
                <a:cs typeface="Arial Unicode MS" pitchFamily="50" charset="-127"/>
              </a:rPr>
              <a:t>재건축조합</a:t>
            </a:r>
            <a:endParaRPr lang="en-US" altLang="ko-KR" sz="1700" dirty="0">
              <a:latin typeface="HY헤드라인M" panose="02030600000101010101" pitchFamily="18" charset="-127"/>
              <a:ea typeface="HY헤드라인M" panose="02030600000101010101" pitchFamily="18" charset="-127"/>
              <a:cs typeface="Arial Unicode MS" pitchFamily="50" charset="-127"/>
            </a:endParaRPr>
          </a:p>
          <a:p>
            <a:pPr eaLnBrk="1" hangingPunct="1">
              <a:lnSpc>
                <a:spcPts val="3000"/>
              </a:lnSpc>
            </a:pPr>
            <a:r>
              <a:rPr lang="en-US" altLang="ko-KR" sz="1500" dirty="0">
                <a:latin typeface="HY견고딕" panose="02030600000101010101" pitchFamily="18" charset="-127"/>
                <a:ea typeface="HY견고딕" panose="02030600000101010101" pitchFamily="18" charset="-127"/>
                <a:cs typeface="Arial Unicode MS" pitchFamily="50" charset="-127"/>
              </a:rPr>
              <a:t>  - </a:t>
            </a:r>
            <a:r>
              <a:rPr lang="ko-KR" altLang="en-US" sz="1500" dirty="0">
                <a:latin typeface="HY견고딕" panose="02030600000101010101" pitchFamily="18" charset="-127"/>
                <a:ea typeface="HY견고딕" panose="02030600000101010101" pitchFamily="18" charset="-127"/>
                <a:cs typeface="Arial Unicode MS" pitchFamily="50" charset="-127"/>
              </a:rPr>
              <a:t>건폐율</a:t>
            </a:r>
            <a:r>
              <a:rPr lang="en-US" altLang="ko-KR" sz="1500" dirty="0">
                <a:latin typeface="HY견고딕" panose="02030600000101010101" pitchFamily="18" charset="-127"/>
                <a:ea typeface="HY견고딕" panose="02030600000101010101" pitchFamily="18" charset="-127"/>
                <a:cs typeface="Arial Unicode MS" pitchFamily="50" charset="-127"/>
              </a:rPr>
              <a:t>,</a:t>
            </a:r>
            <a:r>
              <a:rPr lang="ko-KR" altLang="en-US" sz="1500" dirty="0" err="1">
                <a:latin typeface="HY견고딕" panose="02030600000101010101" pitchFamily="18" charset="-127"/>
                <a:ea typeface="HY견고딕" panose="02030600000101010101" pitchFamily="18" charset="-127"/>
                <a:cs typeface="Arial Unicode MS" pitchFamily="50" charset="-127"/>
              </a:rPr>
              <a:t>용적율</a:t>
            </a:r>
            <a:r>
              <a:rPr lang="en-US" altLang="ko-KR" sz="1500" dirty="0">
                <a:latin typeface="HY견고딕" panose="02030600000101010101" pitchFamily="18" charset="-127"/>
                <a:ea typeface="HY견고딕" panose="02030600000101010101" pitchFamily="18" charset="-127"/>
                <a:cs typeface="Arial Unicode MS" pitchFamily="50" charset="-127"/>
              </a:rPr>
              <a:t>, </a:t>
            </a:r>
            <a:r>
              <a:rPr lang="ko-KR" altLang="en-US" sz="1500" dirty="0">
                <a:latin typeface="HY견고딕" panose="02030600000101010101" pitchFamily="18" charset="-127"/>
                <a:ea typeface="HY견고딕" panose="02030600000101010101" pitchFamily="18" charset="-127"/>
                <a:cs typeface="Arial Unicode MS" pitchFamily="50" charset="-127"/>
              </a:rPr>
              <a:t>최고높이 제한</a:t>
            </a:r>
            <a:endParaRPr lang="en-US" altLang="ko-KR" sz="1500" dirty="0">
              <a:latin typeface="HY견고딕" panose="02030600000101010101" pitchFamily="18" charset="-127"/>
              <a:ea typeface="HY견고딕" panose="02030600000101010101" pitchFamily="18" charset="-127"/>
              <a:cs typeface="Arial Unicode MS" pitchFamily="50" charset="-127"/>
            </a:endParaRPr>
          </a:p>
          <a:p>
            <a:pPr eaLnBrk="1" hangingPunct="1">
              <a:lnSpc>
                <a:spcPts val="3000"/>
              </a:lnSpc>
            </a:pPr>
            <a:r>
              <a:rPr lang="ko-KR" altLang="ko-KR" sz="1700" dirty="0">
                <a:latin typeface="HY헤드라인M" panose="02030600000101010101" pitchFamily="18" charset="-127"/>
                <a:ea typeface="HY헤드라인M" panose="02030600000101010101" pitchFamily="18" charset="-127"/>
                <a:cs typeface="Arial Unicode MS" pitchFamily="50" charset="-127"/>
              </a:rPr>
              <a:t>〇</a:t>
            </a:r>
            <a:r>
              <a:rPr lang="en-US" altLang="ko-KR" sz="1700" dirty="0">
                <a:latin typeface="HY헤드라인M" panose="02030600000101010101" pitchFamily="18" charset="-127"/>
                <a:ea typeface="HY헤드라인M" panose="02030600000101010101" pitchFamily="18" charset="-127"/>
                <a:cs typeface="Arial Unicode MS" pitchFamily="50" charset="-127"/>
              </a:rPr>
              <a:t> </a:t>
            </a:r>
            <a:r>
              <a:rPr lang="ko-KR" altLang="en-US" sz="1700" dirty="0">
                <a:latin typeface="HY헤드라인M" panose="02030600000101010101" pitchFamily="18" charset="-127"/>
                <a:ea typeface="HY헤드라인M" panose="02030600000101010101" pitchFamily="18" charset="-127"/>
                <a:cs typeface="Arial Unicode MS" pitchFamily="50" charset="-127"/>
              </a:rPr>
              <a:t>주차장 설치</a:t>
            </a:r>
            <a:endParaRPr lang="en-US" altLang="ko-KR" sz="1700" dirty="0">
              <a:latin typeface="HY헤드라인M" panose="02030600000101010101" pitchFamily="18" charset="-127"/>
              <a:ea typeface="HY헤드라인M" panose="02030600000101010101" pitchFamily="18" charset="-127"/>
              <a:cs typeface="Arial Unicode MS" pitchFamily="50" charset="-127"/>
            </a:endParaRPr>
          </a:p>
          <a:p>
            <a:pPr eaLnBrk="1" hangingPunct="1">
              <a:lnSpc>
                <a:spcPts val="3000"/>
              </a:lnSpc>
            </a:pPr>
            <a:r>
              <a:rPr lang="en-US" altLang="ko-KR" sz="1700" dirty="0">
                <a:latin typeface="HY헤드라인M" panose="02030600000101010101" pitchFamily="18" charset="-127"/>
                <a:ea typeface="HY헤드라인M" panose="02030600000101010101" pitchFamily="18" charset="-127"/>
                <a:cs typeface="Arial Unicode MS" pitchFamily="50" charset="-127"/>
              </a:rPr>
              <a:t>  </a:t>
            </a:r>
            <a:r>
              <a:rPr lang="en-US" altLang="ko-KR" sz="1500" dirty="0">
                <a:latin typeface="HY견고딕" panose="02030600000101010101" pitchFamily="18" charset="-127"/>
                <a:ea typeface="HY견고딕" panose="02030600000101010101" pitchFamily="18" charset="-127"/>
                <a:cs typeface="Arial Unicode MS" pitchFamily="50" charset="-127"/>
              </a:rPr>
              <a:t>- </a:t>
            </a:r>
            <a:r>
              <a:rPr lang="ko-KR" altLang="en-US" sz="150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Arial Unicode MS" pitchFamily="50" charset="-127"/>
              </a:rPr>
              <a:t>지하주차장</a:t>
            </a:r>
            <a:r>
              <a:rPr lang="en-US" altLang="ko-KR" sz="1500" dirty="0">
                <a:latin typeface="HY견고딕" panose="02030600000101010101" pitchFamily="18" charset="-127"/>
                <a:ea typeface="HY견고딕" panose="02030600000101010101" pitchFamily="18" charset="-127"/>
                <a:cs typeface="Arial Unicode MS" pitchFamily="50" charset="-127"/>
              </a:rPr>
              <a:t>, </a:t>
            </a:r>
            <a:r>
              <a:rPr lang="ko-KR" altLang="en-US" sz="150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Arial Unicode MS" pitchFamily="50" charset="-127"/>
              </a:rPr>
              <a:t>지상주차장</a:t>
            </a:r>
            <a:r>
              <a:rPr lang="en-US" altLang="ko-KR" sz="150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Arial Unicode MS" pitchFamily="50" charset="-127"/>
              </a:rPr>
              <a:t>, </a:t>
            </a:r>
            <a:r>
              <a:rPr lang="ko-KR" altLang="en-US" sz="1500" dirty="0">
                <a:latin typeface="HY견고딕" panose="02030600000101010101" pitchFamily="18" charset="-127"/>
                <a:ea typeface="HY견고딕" panose="02030600000101010101" pitchFamily="18" charset="-127"/>
                <a:cs typeface="Arial Unicode MS" pitchFamily="50" charset="-127"/>
              </a:rPr>
              <a:t>주차장 설치 </a:t>
            </a:r>
            <a:r>
              <a:rPr lang="ko-KR" altLang="en-US" sz="150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Arial Unicode MS" pitchFamily="50" charset="-127"/>
              </a:rPr>
              <a:t>제한구역</a:t>
            </a:r>
            <a:endParaRPr lang="en-US" altLang="ko-KR" sz="1500" dirty="0">
              <a:latin typeface="HY견고딕" panose="02030600000101010101" pitchFamily="18" charset="-127"/>
              <a:ea typeface="HY견고딕" panose="02030600000101010101" pitchFamily="18" charset="-127"/>
              <a:cs typeface="Arial Unicode MS" pitchFamily="50" charset="-127"/>
            </a:endParaRPr>
          </a:p>
          <a:p>
            <a:pPr eaLnBrk="1" hangingPunct="1">
              <a:lnSpc>
                <a:spcPts val="3000"/>
              </a:lnSpc>
            </a:pPr>
            <a:r>
              <a:rPr lang="ko-KR" altLang="ko-KR" sz="1700" dirty="0">
                <a:latin typeface="HY헤드라인M" panose="02030600000101010101" pitchFamily="18" charset="-127"/>
                <a:ea typeface="HY헤드라인M" panose="02030600000101010101" pitchFamily="18" charset="-127"/>
                <a:cs typeface="Arial Unicode MS" pitchFamily="50" charset="-127"/>
              </a:rPr>
              <a:t>〇</a:t>
            </a:r>
            <a:r>
              <a:rPr lang="en-US" altLang="ko-KR" sz="1700" dirty="0">
                <a:latin typeface="HY헤드라인M" panose="02030600000101010101" pitchFamily="18" charset="-127"/>
                <a:ea typeface="HY헤드라인M" panose="02030600000101010101" pitchFamily="18" charset="-127"/>
                <a:cs typeface="Arial Unicode MS" pitchFamily="50" charset="-127"/>
              </a:rPr>
              <a:t> </a:t>
            </a:r>
            <a:r>
              <a:rPr lang="ko-KR" altLang="en-US" sz="1700" dirty="0">
                <a:latin typeface="HY헤드라인M" panose="02030600000101010101" pitchFamily="18" charset="-127"/>
                <a:ea typeface="HY헤드라인M" panose="02030600000101010101" pitchFamily="18" charset="-127"/>
                <a:cs typeface="Arial Unicode MS" pitchFamily="50" charset="-127"/>
              </a:rPr>
              <a:t>성전규모 검토</a:t>
            </a:r>
            <a:endParaRPr lang="en-US" altLang="ko-KR" sz="1700" dirty="0">
              <a:latin typeface="HY헤드라인M" panose="02030600000101010101" pitchFamily="18" charset="-127"/>
              <a:ea typeface="HY헤드라인M" panose="02030600000101010101" pitchFamily="18" charset="-127"/>
              <a:cs typeface="Arial Unicode MS" pitchFamily="50" charset="-127"/>
            </a:endParaRPr>
          </a:p>
          <a:p>
            <a:pPr eaLnBrk="1" hangingPunct="1">
              <a:lnSpc>
                <a:spcPts val="3000"/>
              </a:lnSpc>
            </a:pPr>
            <a:r>
              <a:rPr lang="en-US" altLang="ko-KR" sz="1500" dirty="0">
                <a:latin typeface="HY견고딕" panose="02030600000101010101" pitchFamily="18" charset="-127"/>
                <a:ea typeface="HY견고딕" panose="02030600000101010101" pitchFamily="18" charset="-127"/>
                <a:cs typeface="Arial Unicode MS" pitchFamily="50" charset="-127"/>
              </a:rPr>
              <a:t>  - </a:t>
            </a:r>
            <a:r>
              <a:rPr lang="ko-KR" altLang="en-US" sz="1500" dirty="0">
                <a:latin typeface="HY견고딕" panose="02030600000101010101" pitchFamily="18" charset="-127"/>
                <a:ea typeface="HY견고딕" panose="02030600000101010101" pitchFamily="18" charset="-127"/>
                <a:cs typeface="Arial Unicode MS" pitchFamily="50" charset="-127"/>
              </a:rPr>
              <a:t>지하층 </a:t>
            </a:r>
            <a:r>
              <a:rPr lang="en-US" altLang="ko-KR" sz="1500" dirty="0">
                <a:latin typeface="HY견고딕" panose="02030600000101010101" pitchFamily="18" charset="-127"/>
                <a:ea typeface="HY견고딕" panose="02030600000101010101" pitchFamily="18" charset="-127"/>
                <a:cs typeface="Arial Unicode MS" pitchFamily="50" charset="-127"/>
              </a:rPr>
              <a:t>: </a:t>
            </a:r>
            <a:r>
              <a:rPr lang="ko-KR" altLang="en-US" sz="1500" dirty="0">
                <a:latin typeface="HY견고딕" panose="02030600000101010101" pitchFamily="18" charset="-127"/>
                <a:ea typeface="HY견고딕" panose="02030600000101010101" pitchFamily="18" charset="-127"/>
                <a:cs typeface="Arial Unicode MS" pitchFamily="50" charset="-127"/>
              </a:rPr>
              <a:t>주차대수</a:t>
            </a:r>
            <a:r>
              <a:rPr lang="en-US" altLang="ko-KR" sz="1500" dirty="0">
                <a:latin typeface="HY견고딕" panose="02030600000101010101" pitchFamily="18" charset="-127"/>
                <a:ea typeface="HY견고딕" panose="02030600000101010101" pitchFamily="18" charset="-127"/>
                <a:cs typeface="Arial Unicode MS" pitchFamily="50" charset="-127"/>
              </a:rPr>
              <a:t>, </a:t>
            </a:r>
            <a:r>
              <a:rPr lang="ko-KR" altLang="en-US" sz="1500" dirty="0">
                <a:latin typeface="HY견고딕" panose="02030600000101010101" pitchFamily="18" charset="-127"/>
                <a:ea typeface="HY견고딕" panose="02030600000101010101" pitchFamily="18" charset="-127"/>
                <a:cs typeface="Arial Unicode MS" pitchFamily="50" charset="-127"/>
              </a:rPr>
              <a:t>전기실</a:t>
            </a:r>
            <a:r>
              <a:rPr lang="en-US" altLang="ko-KR" sz="1500" dirty="0">
                <a:latin typeface="HY견고딕" panose="02030600000101010101" pitchFamily="18" charset="-127"/>
                <a:ea typeface="HY견고딕" panose="02030600000101010101" pitchFamily="18" charset="-127"/>
                <a:cs typeface="Arial Unicode MS" pitchFamily="50" charset="-127"/>
              </a:rPr>
              <a:t>, </a:t>
            </a:r>
            <a:r>
              <a:rPr lang="ko-KR" altLang="en-US" sz="1500" dirty="0">
                <a:latin typeface="HY견고딕" panose="02030600000101010101" pitchFamily="18" charset="-127"/>
                <a:ea typeface="HY견고딕" panose="02030600000101010101" pitchFamily="18" charset="-127"/>
                <a:cs typeface="Arial Unicode MS" pitchFamily="50" charset="-127"/>
              </a:rPr>
              <a:t>기계실</a:t>
            </a:r>
            <a:endParaRPr lang="en-US" altLang="ko-KR" sz="1500" dirty="0">
              <a:latin typeface="HY견고딕" panose="02030600000101010101" pitchFamily="18" charset="-127"/>
              <a:ea typeface="HY견고딕" panose="02030600000101010101" pitchFamily="18" charset="-127"/>
              <a:cs typeface="Arial Unicode MS" pitchFamily="50" charset="-127"/>
            </a:endParaRPr>
          </a:p>
          <a:p>
            <a:pPr eaLnBrk="1" hangingPunct="1">
              <a:lnSpc>
                <a:spcPts val="3000"/>
              </a:lnSpc>
            </a:pPr>
            <a:r>
              <a:rPr lang="en-US" altLang="ko-KR" sz="1500" dirty="0">
                <a:latin typeface="HY견고딕" panose="02030600000101010101" pitchFamily="18" charset="-127"/>
                <a:ea typeface="HY견고딕" panose="02030600000101010101" pitchFamily="18" charset="-127"/>
                <a:cs typeface="Arial Unicode MS" pitchFamily="50" charset="-127"/>
              </a:rPr>
              <a:t>  - </a:t>
            </a:r>
            <a:r>
              <a:rPr lang="ko-KR" altLang="en-US" sz="1500" dirty="0" err="1">
                <a:latin typeface="HY견고딕" panose="02030600000101010101" pitchFamily="18" charset="-127"/>
                <a:ea typeface="HY견고딕" panose="02030600000101010101" pitchFamily="18" charset="-127"/>
                <a:cs typeface="Arial Unicode MS" pitchFamily="50" charset="-127"/>
              </a:rPr>
              <a:t>지상층</a:t>
            </a:r>
            <a:r>
              <a:rPr lang="ko-KR" altLang="en-US" sz="1500" dirty="0">
                <a:latin typeface="HY견고딕" panose="02030600000101010101" pitchFamily="18" charset="-127"/>
                <a:ea typeface="HY견고딕" panose="02030600000101010101" pitchFamily="18" charset="-127"/>
                <a:cs typeface="Arial Unicode MS" pitchFamily="50" charset="-127"/>
              </a:rPr>
              <a:t> </a:t>
            </a:r>
            <a:r>
              <a:rPr lang="en-US" altLang="ko-KR" sz="1500" dirty="0">
                <a:latin typeface="HY견고딕" panose="02030600000101010101" pitchFamily="18" charset="-127"/>
                <a:ea typeface="HY견고딕" panose="02030600000101010101" pitchFamily="18" charset="-127"/>
                <a:cs typeface="Arial Unicode MS" pitchFamily="50" charset="-127"/>
              </a:rPr>
              <a:t>: </a:t>
            </a:r>
            <a:r>
              <a:rPr lang="ko-KR" altLang="en-US" sz="1500" dirty="0" err="1">
                <a:latin typeface="HY견고딕" panose="02030600000101010101" pitchFamily="18" charset="-127"/>
                <a:ea typeface="HY견고딕" panose="02030600000101010101" pitchFamily="18" charset="-127"/>
                <a:cs typeface="Arial Unicode MS" pitchFamily="50" charset="-127"/>
              </a:rPr>
              <a:t>교인수</a:t>
            </a:r>
            <a:endParaRPr lang="ko-KR" altLang="en-US" sz="15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7102-3076-4430-8CB1-D511A92F2D22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05169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 descr="백그라운드1.png"/>
          <p:cNvPicPr>
            <a:picLocks noChangeAspect="1"/>
          </p:cNvPicPr>
          <p:nvPr/>
        </p:nvPicPr>
        <p:blipFill>
          <a:blip r:embed="rId3" cstate="print">
            <a:lum bright="10000"/>
          </a:blip>
          <a:srcRect t="34325"/>
          <a:stretch>
            <a:fillRect/>
          </a:stretch>
        </p:blipFill>
        <p:spPr>
          <a:xfrm>
            <a:off x="-624" y="3972940"/>
            <a:ext cx="9906624" cy="2885060"/>
          </a:xfrm>
          <a:prstGeom prst="rect">
            <a:avLst/>
          </a:prstGeom>
        </p:spPr>
      </p:pic>
      <p:grpSp>
        <p:nvGrpSpPr>
          <p:cNvPr id="6" name="그룹 5"/>
          <p:cNvGrpSpPr/>
          <p:nvPr/>
        </p:nvGrpSpPr>
        <p:grpSpPr>
          <a:xfrm>
            <a:off x="8439150" y="376089"/>
            <a:ext cx="1466850" cy="360040"/>
            <a:chOff x="8439150" y="298748"/>
            <a:chExt cx="1466850" cy="360040"/>
          </a:xfrm>
        </p:grpSpPr>
        <p:grpSp>
          <p:nvGrpSpPr>
            <p:cNvPr id="3" name="그룹 2"/>
            <p:cNvGrpSpPr/>
            <p:nvPr/>
          </p:nvGrpSpPr>
          <p:grpSpPr>
            <a:xfrm>
              <a:off x="8439150" y="323850"/>
              <a:ext cx="1466850" cy="333375"/>
              <a:chOff x="8121352" y="239440"/>
              <a:chExt cx="1784648" cy="432048"/>
            </a:xfrm>
          </p:grpSpPr>
          <p:sp>
            <p:nvSpPr>
              <p:cNvPr id="2" name="모서리가 둥근 직사각형 1"/>
              <p:cNvSpPr/>
              <p:nvPr/>
            </p:nvSpPr>
            <p:spPr>
              <a:xfrm>
                <a:off x="8121352" y="239440"/>
                <a:ext cx="288032" cy="432048"/>
              </a:xfrm>
              <a:prstGeom prst="roundRect">
                <a:avLst>
                  <a:gd name="adj" fmla="val 2328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" name="모서리가 둥근 직사각형 25"/>
              <p:cNvSpPr/>
              <p:nvPr/>
            </p:nvSpPr>
            <p:spPr>
              <a:xfrm>
                <a:off x="8337376" y="239440"/>
                <a:ext cx="1568624" cy="432048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4" name="직사각형 23"/>
            <p:cNvSpPr/>
            <p:nvPr/>
          </p:nvSpPr>
          <p:spPr>
            <a:xfrm>
              <a:off x="8557520" y="298748"/>
              <a:ext cx="1276472" cy="360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r"/>
              <a:r>
                <a:rPr lang="ko-KR" altLang="en-US" sz="1200" dirty="0" smtClean="0"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성전건축 유의사항</a:t>
              </a:r>
              <a:endParaRPr lang="ko-KR" altLang="en-US" sz="12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31" name="직사각형 30"/>
          <p:cNvSpPr/>
          <p:nvPr/>
        </p:nvSpPr>
        <p:spPr>
          <a:xfrm>
            <a:off x="647378" y="1115219"/>
            <a:ext cx="417646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altLang="ko-KR" sz="2000" b="1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2. </a:t>
            </a:r>
            <a:r>
              <a:rPr lang="ko-KR" altLang="en-US" sz="2000" b="1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총 사업비 구성</a:t>
            </a:r>
            <a:endParaRPr lang="ko-KR" altLang="en-US" sz="2000" b="1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647378" y="221171"/>
            <a:ext cx="624983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ko-KR" altLang="en-US" sz="2800" b="1" dirty="0" err="1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성전건축시</a:t>
            </a:r>
            <a:r>
              <a:rPr lang="ko-KR" altLang="en-US" sz="2800" b="1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사전 검토사항</a:t>
            </a:r>
            <a:endParaRPr lang="ko-KR" altLang="en-US" sz="2800" b="1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5" name="TextBox 1"/>
          <p:cNvSpPr txBox="1">
            <a:spLocks noChangeArrowheads="1"/>
          </p:cNvSpPr>
          <p:nvPr/>
        </p:nvSpPr>
        <p:spPr bwMode="auto">
          <a:xfrm>
            <a:off x="684212" y="1619647"/>
            <a:ext cx="8733284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ts val="3300"/>
              </a:lnSpc>
              <a:buFontTx/>
              <a:buChar char="-"/>
            </a:pPr>
            <a:r>
              <a:rPr lang="ko-KR" altLang="en-US" sz="17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총예산계획 </a:t>
            </a:r>
            <a:r>
              <a:rPr lang="en-US" altLang="ko-KR" sz="17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7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건축헌금 </a:t>
            </a:r>
            <a:r>
              <a:rPr lang="en-US" altLang="ko-KR" sz="17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+ </a:t>
            </a:r>
            <a:r>
              <a:rPr lang="ko-KR" altLang="en-US" sz="17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작정헌금 </a:t>
            </a:r>
            <a:r>
              <a:rPr lang="en-US" altLang="ko-KR" sz="17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+ </a:t>
            </a:r>
            <a:r>
              <a:rPr lang="ko-KR" altLang="en-US" sz="17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작정품목 </a:t>
            </a:r>
            <a:r>
              <a:rPr lang="en-US" altLang="ko-KR" sz="17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+ </a:t>
            </a:r>
            <a:r>
              <a:rPr lang="ko-KR" altLang="en-US" sz="17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보상비</a:t>
            </a:r>
            <a:r>
              <a:rPr lang="en-US" altLang="ko-KR" sz="17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</a:p>
          <a:p>
            <a:pPr eaLnBrk="1" hangingPunct="1">
              <a:lnSpc>
                <a:spcPts val="3300"/>
              </a:lnSpc>
              <a:buFontTx/>
              <a:buChar char="-"/>
            </a:pPr>
            <a:r>
              <a:rPr lang="ko-KR" altLang="en-US" sz="17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성전건축 </a:t>
            </a:r>
            <a:r>
              <a:rPr lang="ko-KR" altLang="en-US" sz="17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총사업비</a:t>
            </a:r>
            <a:r>
              <a:rPr lang="ko-KR" altLang="en-US" sz="17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7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7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공사비 </a:t>
            </a:r>
            <a:r>
              <a:rPr lang="en-US" altLang="ko-KR" sz="17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+ </a:t>
            </a:r>
            <a:r>
              <a:rPr lang="ko-KR" altLang="en-US" sz="17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각종 분담금 </a:t>
            </a:r>
            <a:r>
              <a:rPr lang="en-US" altLang="ko-KR" sz="17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+ </a:t>
            </a:r>
            <a:r>
              <a:rPr lang="ko-KR" altLang="en-US" sz="17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용역비</a:t>
            </a:r>
            <a:r>
              <a:rPr lang="ko-KR" altLang="en-US" sz="17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7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+ </a:t>
            </a:r>
            <a:r>
              <a:rPr lang="ko-KR" altLang="en-US" sz="17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성구 </a:t>
            </a:r>
            <a:r>
              <a:rPr lang="en-US" altLang="ko-KR" sz="17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+ </a:t>
            </a:r>
            <a:r>
              <a:rPr lang="ko-KR" altLang="en-US" sz="17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사무용품비</a:t>
            </a:r>
            <a:r>
              <a:rPr lang="ko-KR" altLang="en-US" sz="17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7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+ </a:t>
            </a:r>
            <a:r>
              <a:rPr lang="ko-KR" altLang="en-US" sz="17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기타</a:t>
            </a:r>
            <a:r>
              <a:rPr lang="en-US" altLang="ko-KR" sz="17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</a:p>
          <a:p>
            <a:pPr eaLnBrk="1" hangingPunct="1">
              <a:lnSpc>
                <a:spcPts val="3300"/>
              </a:lnSpc>
              <a:buFontTx/>
              <a:buChar char="-"/>
            </a:pPr>
            <a:r>
              <a:rPr lang="ko-KR" altLang="en-US" sz="17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총 사업비의 </a:t>
            </a:r>
            <a:r>
              <a:rPr lang="en-US" altLang="ko-KR" sz="17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40% </a:t>
            </a:r>
            <a:r>
              <a:rPr lang="ko-KR" altLang="en-US" sz="17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이상 확보 후 성전건축 추진</a:t>
            </a:r>
            <a:endParaRPr lang="en-US" altLang="ko-KR" sz="17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hangingPunct="1">
              <a:lnSpc>
                <a:spcPts val="3300"/>
              </a:lnSpc>
              <a:buFontTx/>
              <a:buChar char="-"/>
            </a:pPr>
            <a:r>
              <a:rPr lang="ko-KR" altLang="en-US" sz="17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주거래은행을 지정 거래 </a:t>
            </a:r>
            <a:r>
              <a:rPr lang="en-US" altLang="ko-KR" sz="17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7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대출 시 대출금리 유리</a:t>
            </a:r>
            <a:r>
              <a:rPr lang="en-US" altLang="ko-KR" sz="17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endParaRPr lang="ko-KR" altLang="en-US" sz="17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2480" y="3906145"/>
            <a:ext cx="289560" cy="393192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647378" y="3939297"/>
            <a:ext cx="417646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altLang="ko-KR" sz="2000" b="1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3</a:t>
            </a:r>
            <a:r>
              <a:rPr lang="en-US" altLang="ko-KR" sz="2000" b="1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2000" b="1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건축위원회 조직 구성계획</a:t>
            </a:r>
            <a:endParaRPr lang="ko-KR" altLang="en-US" sz="2000" b="1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684213" y="4371345"/>
            <a:ext cx="8064500" cy="1361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ts val="3300"/>
              </a:lnSpc>
              <a:buFontTx/>
              <a:buChar char="-"/>
            </a:pPr>
            <a:r>
              <a:rPr lang="ko-KR" altLang="en-US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건축위원회</a:t>
            </a:r>
            <a:r>
              <a:rPr lang="en-US" altLang="ko-KR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소위원회로 구성</a:t>
            </a:r>
            <a:endParaRPr lang="en-US" altLang="ko-KR" sz="17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hangingPunct="1">
              <a:lnSpc>
                <a:spcPts val="3300"/>
              </a:lnSpc>
              <a:buFontTx/>
              <a:buChar char="-"/>
            </a:pPr>
            <a:r>
              <a:rPr lang="ko-KR" altLang="en-US" sz="17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현상설계 </a:t>
            </a:r>
            <a:r>
              <a:rPr lang="ko-KR" altLang="en-US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후 당선업체 선정 등 중요안건은 모든 교인에게 공지</a:t>
            </a:r>
            <a:endParaRPr lang="en-US" altLang="ko-KR" sz="17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hangingPunct="1">
              <a:lnSpc>
                <a:spcPts val="3300"/>
              </a:lnSpc>
              <a:buFontTx/>
              <a:buChar char="-"/>
            </a:pPr>
            <a:r>
              <a:rPr lang="ko-KR" altLang="en-US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건축위원회에서 결정된 사항 공개 원칙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7102-3076-4430-8CB1-D511A92F2D22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5930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그림 101" descr="백그라운드1.png"/>
          <p:cNvPicPr>
            <a:picLocks noChangeAspect="1"/>
          </p:cNvPicPr>
          <p:nvPr/>
        </p:nvPicPr>
        <p:blipFill>
          <a:blip r:embed="rId3" cstate="print">
            <a:lum bright="10000"/>
          </a:blip>
          <a:srcRect t="34325"/>
          <a:stretch>
            <a:fillRect/>
          </a:stretch>
        </p:blipFill>
        <p:spPr>
          <a:xfrm>
            <a:off x="-624" y="3972940"/>
            <a:ext cx="9906624" cy="2885060"/>
          </a:xfrm>
          <a:prstGeom prst="rect">
            <a:avLst/>
          </a:prstGeom>
        </p:spPr>
      </p:pic>
      <p:grpSp>
        <p:nvGrpSpPr>
          <p:cNvPr id="6" name="그룹 5"/>
          <p:cNvGrpSpPr/>
          <p:nvPr/>
        </p:nvGrpSpPr>
        <p:grpSpPr>
          <a:xfrm>
            <a:off x="8439150" y="376089"/>
            <a:ext cx="1466850" cy="360040"/>
            <a:chOff x="8439150" y="298748"/>
            <a:chExt cx="1466850" cy="360040"/>
          </a:xfrm>
        </p:grpSpPr>
        <p:grpSp>
          <p:nvGrpSpPr>
            <p:cNvPr id="3" name="그룹 2"/>
            <p:cNvGrpSpPr/>
            <p:nvPr/>
          </p:nvGrpSpPr>
          <p:grpSpPr>
            <a:xfrm>
              <a:off x="8439150" y="323850"/>
              <a:ext cx="1466850" cy="333375"/>
              <a:chOff x="8121352" y="239440"/>
              <a:chExt cx="1784648" cy="432048"/>
            </a:xfrm>
          </p:grpSpPr>
          <p:sp>
            <p:nvSpPr>
              <p:cNvPr id="2" name="모서리가 둥근 직사각형 1"/>
              <p:cNvSpPr/>
              <p:nvPr/>
            </p:nvSpPr>
            <p:spPr>
              <a:xfrm>
                <a:off x="8121352" y="239440"/>
                <a:ext cx="288032" cy="432048"/>
              </a:xfrm>
              <a:prstGeom prst="roundRect">
                <a:avLst>
                  <a:gd name="adj" fmla="val 2328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" name="모서리가 둥근 직사각형 25"/>
              <p:cNvSpPr/>
              <p:nvPr/>
            </p:nvSpPr>
            <p:spPr>
              <a:xfrm>
                <a:off x="8337376" y="239440"/>
                <a:ext cx="1568624" cy="432048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4" name="직사각형 23"/>
            <p:cNvSpPr/>
            <p:nvPr/>
          </p:nvSpPr>
          <p:spPr>
            <a:xfrm>
              <a:off x="8557520" y="298748"/>
              <a:ext cx="1276472" cy="360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r"/>
              <a:r>
                <a:rPr lang="ko-KR" altLang="en-US" sz="1200" dirty="0" smtClean="0"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성전건축 유의사항</a:t>
              </a:r>
              <a:endParaRPr lang="ko-KR" altLang="en-US" sz="12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31" name="직사각형 30"/>
          <p:cNvSpPr/>
          <p:nvPr/>
        </p:nvSpPr>
        <p:spPr>
          <a:xfrm>
            <a:off x="647378" y="1115219"/>
            <a:ext cx="417646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altLang="ko-KR" sz="2000" b="1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4. </a:t>
            </a:r>
            <a:r>
              <a:rPr lang="ko-KR" altLang="en-US" sz="2000" b="1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인허가 절차</a:t>
            </a:r>
            <a:endParaRPr lang="ko-KR" altLang="en-US" sz="2000" b="1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647378" y="221171"/>
            <a:ext cx="624983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ko-KR" altLang="en-US" sz="2800" b="1" dirty="0" err="1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성전건축시</a:t>
            </a:r>
            <a:r>
              <a:rPr lang="ko-KR" altLang="en-US" sz="2800" b="1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사전 검토사항</a:t>
            </a:r>
            <a:endParaRPr lang="ko-KR" altLang="en-US" sz="2800" b="1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2" name="Line 3"/>
          <p:cNvSpPr>
            <a:spLocks noChangeShapeType="1"/>
          </p:cNvSpPr>
          <p:nvPr/>
        </p:nvSpPr>
        <p:spPr bwMode="auto">
          <a:xfrm>
            <a:off x="365800" y="1731168"/>
            <a:ext cx="0" cy="144000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ko-KR" altLang="en-US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3" name="Rectangle 6"/>
          <p:cNvSpPr>
            <a:spLocks noChangeArrowheads="1"/>
          </p:cNvSpPr>
          <p:nvPr/>
        </p:nvSpPr>
        <p:spPr bwMode="auto">
          <a:xfrm>
            <a:off x="482551" y="1764386"/>
            <a:ext cx="2154238" cy="269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77800" indent="-1778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algn="l" eaLnBrk="1" hangingPunct="1">
              <a:lnSpc>
                <a:spcPct val="125000"/>
              </a:lnSpc>
              <a:buFontTx/>
              <a:buBlip>
                <a:blip r:embed="rId4"/>
              </a:buBlip>
            </a:pP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건축설계사무소</a:t>
            </a:r>
            <a:endParaRPr lang="ko-KR" altLang="en-US" sz="1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3" name="Line 5"/>
          <p:cNvSpPr>
            <a:spLocks noChangeShapeType="1"/>
          </p:cNvSpPr>
          <p:nvPr/>
        </p:nvSpPr>
        <p:spPr bwMode="auto">
          <a:xfrm>
            <a:off x="6465168" y="1731168"/>
            <a:ext cx="0" cy="144000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ko-KR" altLang="en-US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5" name="Line 4"/>
          <p:cNvSpPr>
            <a:spLocks noChangeShapeType="1"/>
          </p:cNvSpPr>
          <p:nvPr/>
        </p:nvSpPr>
        <p:spPr bwMode="auto">
          <a:xfrm>
            <a:off x="3414019" y="1731168"/>
            <a:ext cx="0" cy="144000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ko-KR" altLang="en-US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0" name="Line 47"/>
          <p:cNvSpPr>
            <a:spLocks noChangeShapeType="1"/>
          </p:cNvSpPr>
          <p:nvPr/>
        </p:nvSpPr>
        <p:spPr bwMode="auto">
          <a:xfrm>
            <a:off x="4808281" y="4519706"/>
            <a:ext cx="14858" cy="198000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ko-KR" altLang="en-US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7" name="Freeform 38"/>
          <p:cNvSpPr>
            <a:spLocks/>
          </p:cNvSpPr>
          <p:nvPr/>
        </p:nvSpPr>
        <p:spPr bwMode="auto">
          <a:xfrm>
            <a:off x="215822" y="4539442"/>
            <a:ext cx="1686888" cy="455875"/>
          </a:xfrm>
          <a:custGeom>
            <a:avLst/>
            <a:gdLst>
              <a:gd name="T0" fmla="*/ 0 w 942"/>
              <a:gd name="T1" fmla="*/ 0 h 255"/>
              <a:gd name="T2" fmla="*/ 1345 w 942"/>
              <a:gd name="T3" fmla="*/ 3 h 255"/>
              <a:gd name="T4" fmla="*/ 1745 w 942"/>
              <a:gd name="T5" fmla="*/ 469 h 255"/>
              <a:gd name="T6" fmla="*/ 0 w 942"/>
              <a:gd name="T7" fmla="*/ 464 h 255"/>
              <a:gd name="T8" fmla="*/ 0 w 942"/>
              <a:gd name="T9" fmla="*/ 0 h 2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42"/>
              <a:gd name="T16" fmla="*/ 0 h 255"/>
              <a:gd name="T17" fmla="*/ 942 w 942"/>
              <a:gd name="T18" fmla="*/ 255 h 2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42" h="255">
                <a:moveTo>
                  <a:pt x="0" y="0"/>
                </a:moveTo>
                <a:lnTo>
                  <a:pt x="726" y="3"/>
                </a:lnTo>
                <a:lnTo>
                  <a:pt x="942" y="255"/>
                </a:lnTo>
                <a:lnTo>
                  <a:pt x="0" y="252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alpha val="60001"/>
                </a:schemeClr>
              </a:gs>
              <a:gs pos="100000">
                <a:schemeClr val="bg2">
                  <a:alpha val="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8" name="AutoShape 41"/>
          <p:cNvSpPr>
            <a:spLocks noChangeArrowheads="1"/>
          </p:cNvSpPr>
          <p:nvPr/>
        </p:nvSpPr>
        <p:spPr bwMode="auto">
          <a:xfrm flipH="1">
            <a:off x="6349401" y="4601917"/>
            <a:ext cx="1676143" cy="445130"/>
          </a:xfrm>
          <a:prstGeom prst="parallelogram">
            <a:avLst>
              <a:gd name="adj" fmla="val 94138"/>
            </a:avLst>
          </a:prstGeom>
          <a:gradFill rotWithShape="1">
            <a:gsLst>
              <a:gs pos="0">
                <a:schemeClr val="bg2">
                  <a:alpha val="60001"/>
                </a:schemeClr>
              </a:gs>
              <a:gs pos="100000">
                <a:schemeClr val="bg2">
                  <a:alpha val="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algn="l" eaLnBrk="1" hangingPunct="1"/>
            <a:endParaRPr lang="ko-KR" altLang="en-US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9" name="AutoShape 39"/>
          <p:cNvSpPr>
            <a:spLocks noChangeArrowheads="1"/>
          </p:cNvSpPr>
          <p:nvPr/>
        </p:nvSpPr>
        <p:spPr bwMode="auto">
          <a:xfrm flipH="1">
            <a:off x="3267262" y="4601917"/>
            <a:ext cx="1676143" cy="445130"/>
          </a:xfrm>
          <a:prstGeom prst="parallelogram">
            <a:avLst>
              <a:gd name="adj" fmla="val 94138"/>
            </a:avLst>
          </a:prstGeom>
          <a:gradFill rotWithShape="1">
            <a:gsLst>
              <a:gs pos="0">
                <a:schemeClr val="bg2">
                  <a:alpha val="60001"/>
                </a:schemeClr>
              </a:gs>
              <a:gs pos="100000">
                <a:schemeClr val="bg2">
                  <a:alpha val="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algn="l" eaLnBrk="1" hangingPunct="1"/>
            <a:endParaRPr lang="ko-KR" altLang="en-US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8" name="AutoShape 40"/>
          <p:cNvSpPr>
            <a:spLocks noChangeArrowheads="1"/>
          </p:cNvSpPr>
          <p:nvPr/>
        </p:nvSpPr>
        <p:spPr bwMode="auto">
          <a:xfrm flipH="1">
            <a:off x="4806797" y="4601917"/>
            <a:ext cx="1676143" cy="445130"/>
          </a:xfrm>
          <a:prstGeom prst="parallelogram">
            <a:avLst>
              <a:gd name="adj" fmla="val 94138"/>
            </a:avLst>
          </a:prstGeom>
          <a:gradFill rotWithShape="1">
            <a:gsLst>
              <a:gs pos="0">
                <a:schemeClr val="bg2">
                  <a:alpha val="60001"/>
                </a:schemeClr>
              </a:gs>
              <a:gs pos="100000">
                <a:schemeClr val="bg2">
                  <a:alpha val="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algn="l" eaLnBrk="1" hangingPunct="1"/>
            <a:endParaRPr lang="ko-KR" altLang="en-US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8" name="AutoShape 37"/>
          <p:cNvSpPr>
            <a:spLocks noChangeArrowheads="1"/>
          </p:cNvSpPr>
          <p:nvPr/>
        </p:nvSpPr>
        <p:spPr bwMode="auto">
          <a:xfrm flipH="1">
            <a:off x="1747683" y="4601917"/>
            <a:ext cx="1677678" cy="445130"/>
          </a:xfrm>
          <a:prstGeom prst="parallelogram">
            <a:avLst>
              <a:gd name="adj" fmla="val 94224"/>
            </a:avLst>
          </a:prstGeom>
          <a:gradFill rotWithShape="1">
            <a:gsLst>
              <a:gs pos="0">
                <a:schemeClr val="bg2">
                  <a:alpha val="60001"/>
                </a:schemeClr>
              </a:gs>
              <a:gs pos="100000">
                <a:schemeClr val="bg2">
                  <a:alpha val="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algn="l" eaLnBrk="1" hangingPunct="1"/>
            <a:endParaRPr lang="ko-KR" altLang="en-US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0" name="Line 48"/>
          <p:cNvSpPr>
            <a:spLocks noChangeShapeType="1"/>
          </p:cNvSpPr>
          <p:nvPr/>
        </p:nvSpPr>
        <p:spPr bwMode="auto">
          <a:xfrm>
            <a:off x="1753510" y="4519706"/>
            <a:ext cx="0" cy="198000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ko-KR" altLang="en-US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5" name="AutoShape 41"/>
          <p:cNvSpPr>
            <a:spLocks noChangeArrowheads="1"/>
          </p:cNvSpPr>
          <p:nvPr/>
        </p:nvSpPr>
        <p:spPr bwMode="auto">
          <a:xfrm flipH="1">
            <a:off x="7870679" y="4601917"/>
            <a:ext cx="1676143" cy="445130"/>
          </a:xfrm>
          <a:prstGeom prst="parallelogram">
            <a:avLst>
              <a:gd name="adj" fmla="val 94138"/>
            </a:avLst>
          </a:prstGeom>
          <a:gradFill rotWithShape="1">
            <a:gsLst>
              <a:gs pos="0">
                <a:schemeClr val="bg2">
                  <a:alpha val="60001"/>
                </a:schemeClr>
              </a:gs>
              <a:gs pos="100000">
                <a:schemeClr val="bg2">
                  <a:alpha val="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algn="l" eaLnBrk="1" hangingPunct="1"/>
            <a:endParaRPr lang="ko-KR" altLang="en-US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9" name="Line 47"/>
          <p:cNvSpPr>
            <a:spLocks noChangeShapeType="1"/>
          </p:cNvSpPr>
          <p:nvPr/>
        </p:nvSpPr>
        <p:spPr bwMode="auto">
          <a:xfrm>
            <a:off x="7873540" y="4519706"/>
            <a:ext cx="0" cy="198000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ko-KR" altLang="en-US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00" name="그룹 99"/>
          <p:cNvGrpSpPr/>
          <p:nvPr/>
        </p:nvGrpSpPr>
        <p:grpSpPr>
          <a:xfrm>
            <a:off x="200473" y="3133447"/>
            <a:ext cx="9401606" cy="1395251"/>
            <a:chOff x="200473" y="3133447"/>
            <a:chExt cx="9401606" cy="1395251"/>
          </a:xfrm>
        </p:grpSpPr>
        <p:sp>
          <p:nvSpPr>
            <p:cNvPr id="64" name="Freeform 16"/>
            <p:cNvSpPr>
              <a:spLocks/>
            </p:cNvSpPr>
            <p:nvPr/>
          </p:nvSpPr>
          <p:spPr bwMode="auto">
            <a:xfrm flipV="1">
              <a:off x="212752" y="4335296"/>
              <a:ext cx="1685353" cy="191867"/>
            </a:xfrm>
            <a:custGeom>
              <a:avLst/>
              <a:gdLst>
                <a:gd name="T0" fmla="*/ 0 w 942"/>
                <a:gd name="T1" fmla="*/ 0 h 255"/>
                <a:gd name="T2" fmla="*/ 1339 w 942"/>
                <a:gd name="T3" fmla="*/ 0 h 255"/>
                <a:gd name="T4" fmla="*/ 1739 w 942"/>
                <a:gd name="T5" fmla="*/ 15 h 255"/>
                <a:gd name="T6" fmla="*/ 0 w 942"/>
                <a:gd name="T7" fmla="*/ 15 h 255"/>
                <a:gd name="T8" fmla="*/ 0 w 942"/>
                <a:gd name="T9" fmla="*/ 0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2"/>
                <a:gd name="T16" fmla="*/ 0 h 255"/>
                <a:gd name="T17" fmla="*/ 942 w 942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2" h="255">
                  <a:moveTo>
                    <a:pt x="0" y="0"/>
                  </a:moveTo>
                  <a:lnTo>
                    <a:pt x="726" y="3"/>
                  </a:lnTo>
                  <a:lnTo>
                    <a:pt x="942" y="255"/>
                  </a:lnTo>
                  <a:lnTo>
                    <a:pt x="0" y="252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60001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endParaRPr lang="ko-KR" altLang="en-US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65" name="AutoShape 20"/>
            <p:cNvSpPr>
              <a:spLocks noChangeArrowheads="1"/>
            </p:cNvSpPr>
            <p:nvPr/>
          </p:nvSpPr>
          <p:spPr bwMode="auto">
            <a:xfrm>
              <a:off x="215822" y="3253172"/>
              <a:ext cx="1683818" cy="1269387"/>
            </a:xfrm>
            <a:prstGeom prst="homePlate">
              <a:avLst>
                <a:gd name="adj" fmla="val 30730"/>
              </a:avLst>
            </a:prstGeom>
            <a:gradFill rotWithShape="1">
              <a:gsLst>
                <a:gs pos="0">
                  <a:srgbClr val="19A2FF"/>
                </a:gs>
                <a:gs pos="100000">
                  <a:srgbClr val="0070BC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9pPr>
            </a:lstStyle>
            <a:p>
              <a:pPr algn="l" eaLnBrk="1" hangingPunct="1"/>
              <a:endParaRPr lang="ko-KR" altLang="en-US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grpSp>
          <p:nvGrpSpPr>
            <p:cNvPr id="66" name="Group 25"/>
            <p:cNvGrpSpPr>
              <a:grpSpLocks/>
            </p:cNvGrpSpPr>
            <p:nvPr/>
          </p:nvGrpSpPr>
          <p:grpSpPr bwMode="auto">
            <a:xfrm>
              <a:off x="200473" y="3133447"/>
              <a:ext cx="1778984" cy="761325"/>
              <a:chOff x="611" y="2250"/>
              <a:chExt cx="994" cy="426"/>
            </a:xfrm>
          </p:grpSpPr>
          <p:sp>
            <p:nvSpPr>
              <p:cNvPr id="69" name="Freeform 26"/>
              <p:cNvSpPr>
                <a:spLocks/>
              </p:cNvSpPr>
              <p:nvPr/>
            </p:nvSpPr>
            <p:spPr bwMode="auto">
              <a:xfrm>
                <a:off x="611" y="2251"/>
                <a:ext cx="772" cy="67"/>
              </a:xfrm>
              <a:custGeom>
                <a:avLst/>
                <a:gdLst>
                  <a:gd name="T0" fmla="*/ 0 w 772"/>
                  <a:gd name="T1" fmla="*/ 67 h 67"/>
                  <a:gd name="T2" fmla="*/ 92 w 772"/>
                  <a:gd name="T3" fmla="*/ 0 h 67"/>
                  <a:gd name="T4" fmla="*/ 772 w 772"/>
                  <a:gd name="T5" fmla="*/ 0 h 67"/>
                  <a:gd name="T6" fmla="*/ 723 w 772"/>
                  <a:gd name="T7" fmla="*/ 67 h 67"/>
                  <a:gd name="T8" fmla="*/ 0 w 772"/>
                  <a:gd name="T9" fmla="*/ 67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2"/>
                  <a:gd name="T16" fmla="*/ 0 h 67"/>
                  <a:gd name="T17" fmla="*/ 772 w 772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2" h="67">
                    <a:moveTo>
                      <a:pt x="0" y="67"/>
                    </a:moveTo>
                    <a:lnTo>
                      <a:pt x="92" y="0"/>
                    </a:lnTo>
                    <a:lnTo>
                      <a:pt x="772" y="0"/>
                    </a:lnTo>
                    <a:lnTo>
                      <a:pt x="723" y="67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277B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ko-KR" altLang="en-US"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</p:txBody>
          </p:sp>
          <p:sp>
            <p:nvSpPr>
              <p:cNvPr id="70" name="Freeform 27"/>
              <p:cNvSpPr>
                <a:spLocks/>
              </p:cNvSpPr>
              <p:nvPr/>
            </p:nvSpPr>
            <p:spPr bwMode="auto">
              <a:xfrm>
                <a:off x="1334" y="2250"/>
                <a:ext cx="271" cy="426"/>
              </a:xfrm>
              <a:custGeom>
                <a:avLst/>
                <a:gdLst>
                  <a:gd name="T0" fmla="*/ 0 w 271"/>
                  <a:gd name="T1" fmla="*/ 62 h 426"/>
                  <a:gd name="T2" fmla="*/ 49 w 271"/>
                  <a:gd name="T3" fmla="*/ 0 h 426"/>
                  <a:gd name="T4" fmla="*/ 271 w 271"/>
                  <a:gd name="T5" fmla="*/ 372 h 426"/>
                  <a:gd name="T6" fmla="*/ 223 w 271"/>
                  <a:gd name="T7" fmla="*/ 426 h 426"/>
                  <a:gd name="T8" fmla="*/ 0 w 271"/>
                  <a:gd name="T9" fmla="*/ 62 h 4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1"/>
                  <a:gd name="T16" fmla="*/ 0 h 426"/>
                  <a:gd name="T17" fmla="*/ 271 w 271"/>
                  <a:gd name="T18" fmla="*/ 426 h 4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1" h="426">
                    <a:moveTo>
                      <a:pt x="0" y="62"/>
                    </a:moveTo>
                    <a:lnTo>
                      <a:pt x="49" y="0"/>
                    </a:lnTo>
                    <a:lnTo>
                      <a:pt x="271" y="372"/>
                    </a:lnTo>
                    <a:lnTo>
                      <a:pt x="223" y="42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277B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ko-KR" altLang="en-US"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</p:txBody>
          </p:sp>
        </p:grpSp>
        <p:sp>
          <p:nvSpPr>
            <p:cNvPr id="68" name="Text Box 42"/>
            <p:cNvSpPr txBox="1">
              <a:spLocks noChangeArrowheads="1"/>
            </p:cNvSpPr>
            <p:nvPr/>
          </p:nvSpPr>
          <p:spPr bwMode="auto">
            <a:xfrm>
              <a:off x="567054" y="3475736"/>
              <a:ext cx="785546" cy="772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9pPr>
            </a:lstStyle>
            <a:p>
              <a:pPr algn="ctr" eaLnBrk="1" hangingPunct="1">
                <a:lnSpc>
                  <a:spcPct val="130000"/>
                </a:lnSpc>
              </a:pPr>
              <a:r>
                <a:rPr lang="ko-KR" altLang="en-US" sz="1700" dirty="0" smtClean="0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건 축</a:t>
              </a:r>
              <a:endParaRPr lang="en-US" altLang="ko-KR" sz="17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endParaRPr>
            </a:p>
            <a:p>
              <a:pPr algn="ctr" eaLnBrk="1" hangingPunct="1">
                <a:lnSpc>
                  <a:spcPct val="130000"/>
                </a:lnSpc>
              </a:pPr>
              <a:r>
                <a:rPr lang="ko-KR" altLang="en-US" sz="1700" dirty="0" smtClean="0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설 계</a:t>
              </a:r>
              <a:endParaRPr lang="ko-KR" altLang="en-US" sz="17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55" name="AutoShape 19"/>
            <p:cNvSpPr>
              <a:spLocks noChangeArrowheads="1"/>
            </p:cNvSpPr>
            <p:nvPr/>
          </p:nvSpPr>
          <p:spPr bwMode="auto">
            <a:xfrm flipH="1" flipV="1">
              <a:off x="6332517" y="4323017"/>
              <a:ext cx="1676143" cy="199541"/>
            </a:xfrm>
            <a:prstGeom prst="parallelogram">
              <a:avLst>
                <a:gd name="adj" fmla="val 210000"/>
              </a:avLst>
            </a:prstGeom>
            <a:gradFill rotWithShape="1">
              <a:gsLst>
                <a:gs pos="0">
                  <a:schemeClr val="bg2">
                    <a:alpha val="60001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9pPr>
            </a:lstStyle>
            <a:p>
              <a:pPr algn="l" eaLnBrk="1" hangingPunct="1"/>
              <a:endParaRPr lang="ko-KR" altLang="en-US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56" name="AutoShape 24"/>
            <p:cNvSpPr>
              <a:spLocks noChangeArrowheads="1"/>
            </p:cNvSpPr>
            <p:nvPr/>
          </p:nvSpPr>
          <p:spPr bwMode="auto">
            <a:xfrm>
              <a:off x="6321772" y="3253172"/>
              <a:ext cx="1683818" cy="1269387"/>
            </a:xfrm>
            <a:prstGeom prst="chevron">
              <a:avLst>
                <a:gd name="adj" fmla="val 33162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9pPr>
            </a:lstStyle>
            <a:p>
              <a:pPr algn="l" eaLnBrk="1" hangingPunct="1"/>
              <a:endParaRPr lang="ko-KR" altLang="en-US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grpSp>
          <p:nvGrpSpPr>
            <p:cNvPr id="57" name="Group 34"/>
            <p:cNvGrpSpPr>
              <a:grpSpLocks/>
            </p:cNvGrpSpPr>
            <p:nvPr/>
          </p:nvGrpSpPr>
          <p:grpSpPr bwMode="auto">
            <a:xfrm>
              <a:off x="6306423" y="3133447"/>
              <a:ext cx="1774378" cy="759791"/>
              <a:chOff x="1459" y="2253"/>
              <a:chExt cx="992" cy="425"/>
            </a:xfrm>
          </p:grpSpPr>
          <p:sp>
            <p:nvSpPr>
              <p:cNvPr id="60" name="Freeform 35"/>
              <p:cNvSpPr>
                <a:spLocks/>
              </p:cNvSpPr>
              <p:nvPr/>
            </p:nvSpPr>
            <p:spPr bwMode="auto">
              <a:xfrm>
                <a:off x="1459" y="2253"/>
                <a:ext cx="772" cy="67"/>
              </a:xfrm>
              <a:custGeom>
                <a:avLst/>
                <a:gdLst>
                  <a:gd name="T0" fmla="*/ 0 w 772"/>
                  <a:gd name="T1" fmla="*/ 67 h 67"/>
                  <a:gd name="T2" fmla="*/ 92 w 772"/>
                  <a:gd name="T3" fmla="*/ 0 h 67"/>
                  <a:gd name="T4" fmla="*/ 772 w 772"/>
                  <a:gd name="T5" fmla="*/ 0 h 67"/>
                  <a:gd name="T6" fmla="*/ 723 w 772"/>
                  <a:gd name="T7" fmla="*/ 67 h 67"/>
                  <a:gd name="T8" fmla="*/ 0 w 772"/>
                  <a:gd name="T9" fmla="*/ 67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2"/>
                  <a:gd name="T16" fmla="*/ 0 h 67"/>
                  <a:gd name="T17" fmla="*/ 772 w 772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2" h="67">
                    <a:moveTo>
                      <a:pt x="0" y="67"/>
                    </a:moveTo>
                    <a:lnTo>
                      <a:pt x="92" y="0"/>
                    </a:lnTo>
                    <a:lnTo>
                      <a:pt x="772" y="0"/>
                    </a:lnTo>
                    <a:lnTo>
                      <a:pt x="723" y="67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ko-KR" altLang="en-US"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</p:txBody>
          </p:sp>
          <p:sp>
            <p:nvSpPr>
              <p:cNvPr id="61" name="Freeform 36"/>
              <p:cNvSpPr>
                <a:spLocks/>
              </p:cNvSpPr>
              <p:nvPr/>
            </p:nvSpPr>
            <p:spPr bwMode="auto">
              <a:xfrm>
                <a:off x="2168" y="2255"/>
                <a:ext cx="283" cy="423"/>
              </a:xfrm>
              <a:custGeom>
                <a:avLst/>
                <a:gdLst>
                  <a:gd name="T0" fmla="*/ 0 w 283"/>
                  <a:gd name="T1" fmla="*/ 58 h 423"/>
                  <a:gd name="T2" fmla="*/ 63 w 283"/>
                  <a:gd name="T3" fmla="*/ 0 h 423"/>
                  <a:gd name="T4" fmla="*/ 283 w 283"/>
                  <a:gd name="T5" fmla="*/ 363 h 423"/>
                  <a:gd name="T6" fmla="*/ 240 w 283"/>
                  <a:gd name="T7" fmla="*/ 423 h 423"/>
                  <a:gd name="T8" fmla="*/ 0 w 283"/>
                  <a:gd name="T9" fmla="*/ 58 h 4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3"/>
                  <a:gd name="T16" fmla="*/ 0 h 423"/>
                  <a:gd name="T17" fmla="*/ 283 w 283"/>
                  <a:gd name="T18" fmla="*/ 423 h 4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3" h="423">
                    <a:moveTo>
                      <a:pt x="0" y="58"/>
                    </a:moveTo>
                    <a:lnTo>
                      <a:pt x="63" y="0"/>
                    </a:lnTo>
                    <a:lnTo>
                      <a:pt x="283" y="363"/>
                    </a:lnTo>
                    <a:lnTo>
                      <a:pt x="240" y="423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ko-KR" altLang="en-US"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</p:txBody>
          </p:sp>
        </p:grpSp>
        <p:sp>
          <p:nvSpPr>
            <p:cNvPr id="46" name="AutoShape 17"/>
            <p:cNvSpPr>
              <a:spLocks noChangeArrowheads="1"/>
            </p:cNvSpPr>
            <p:nvPr/>
          </p:nvSpPr>
          <p:spPr bwMode="auto">
            <a:xfrm flipH="1" flipV="1">
              <a:off x="3274937" y="4327622"/>
              <a:ext cx="1676143" cy="201076"/>
            </a:xfrm>
            <a:prstGeom prst="parallelogram">
              <a:avLst>
                <a:gd name="adj" fmla="val 208397"/>
              </a:avLst>
            </a:prstGeom>
            <a:gradFill rotWithShape="1">
              <a:gsLst>
                <a:gs pos="0">
                  <a:schemeClr val="bg2">
                    <a:alpha val="60001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9pPr>
            </a:lstStyle>
            <a:p>
              <a:pPr algn="l" eaLnBrk="1" hangingPunct="1"/>
              <a:endParaRPr lang="ko-KR" altLang="en-US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47" name="AutoShape 22"/>
            <p:cNvSpPr>
              <a:spLocks noChangeArrowheads="1"/>
            </p:cNvSpPr>
            <p:nvPr/>
          </p:nvSpPr>
          <p:spPr bwMode="auto">
            <a:xfrm>
              <a:off x="3268798" y="3253172"/>
              <a:ext cx="1683818" cy="1269387"/>
            </a:xfrm>
            <a:prstGeom prst="chevron">
              <a:avLst>
                <a:gd name="adj" fmla="val 33162"/>
              </a:avLst>
            </a:prstGeom>
            <a:gradFill rotWithShape="1">
              <a:gsLst>
                <a:gs pos="0">
                  <a:srgbClr val="055CBD"/>
                </a:gs>
                <a:gs pos="100000">
                  <a:srgbClr val="022B57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9pPr>
            </a:lstStyle>
            <a:p>
              <a:pPr algn="l" eaLnBrk="1" hangingPunct="1"/>
              <a:endParaRPr lang="ko-KR" altLang="en-US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grpSp>
          <p:nvGrpSpPr>
            <p:cNvPr id="48" name="Group 28"/>
            <p:cNvGrpSpPr>
              <a:grpSpLocks/>
            </p:cNvGrpSpPr>
            <p:nvPr/>
          </p:nvGrpSpPr>
          <p:grpSpPr bwMode="auto">
            <a:xfrm>
              <a:off x="3248843" y="3133447"/>
              <a:ext cx="1774378" cy="759791"/>
              <a:chOff x="1459" y="2253"/>
              <a:chExt cx="992" cy="425"/>
            </a:xfrm>
          </p:grpSpPr>
          <p:sp>
            <p:nvSpPr>
              <p:cNvPr id="51" name="Freeform 29"/>
              <p:cNvSpPr>
                <a:spLocks/>
              </p:cNvSpPr>
              <p:nvPr/>
            </p:nvSpPr>
            <p:spPr bwMode="auto">
              <a:xfrm>
                <a:off x="1459" y="2253"/>
                <a:ext cx="772" cy="67"/>
              </a:xfrm>
              <a:custGeom>
                <a:avLst/>
                <a:gdLst>
                  <a:gd name="T0" fmla="*/ 0 w 772"/>
                  <a:gd name="T1" fmla="*/ 67 h 67"/>
                  <a:gd name="T2" fmla="*/ 92 w 772"/>
                  <a:gd name="T3" fmla="*/ 0 h 67"/>
                  <a:gd name="T4" fmla="*/ 772 w 772"/>
                  <a:gd name="T5" fmla="*/ 0 h 67"/>
                  <a:gd name="T6" fmla="*/ 723 w 772"/>
                  <a:gd name="T7" fmla="*/ 67 h 67"/>
                  <a:gd name="T8" fmla="*/ 0 w 772"/>
                  <a:gd name="T9" fmla="*/ 67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2"/>
                  <a:gd name="T16" fmla="*/ 0 h 67"/>
                  <a:gd name="T17" fmla="*/ 772 w 772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2" h="67">
                    <a:moveTo>
                      <a:pt x="0" y="67"/>
                    </a:moveTo>
                    <a:lnTo>
                      <a:pt x="92" y="0"/>
                    </a:lnTo>
                    <a:lnTo>
                      <a:pt x="772" y="0"/>
                    </a:lnTo>
                    <a:lnTo>
                      <a:pt x="723" y="67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0040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ko-KR" altLang="en-US"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auto">
              <a:xfrm>
                <a:off x="2168" y="2255"/>
                <a:ext cx="283" cy="423"/>
              </a:xfrm>
              <a:custGeom>
                <a:avLst/>
                <a:gdLst>
                  <a:gd name="T0" fmla="*/ 0 w 283"/>
                  <a:gd name="T1" fmla="*/ 58 h 423"/>
                  <a:gd name="T2" fmla="*/ 63 w 283"/>
                  <a:gd name="T3" fmla="*/ 0 h 423"/>
                  <a:gd name="T4" fmla="*/ 283 w 283"/>
                  <a:gd name="T5" fmla="*/ 363 h 423"/>
                  <a:gd name="T6" fmla="*/ 240 w 283"/>
                  <a:gd name="T7" fmla="*/ 423 h 423"/>
                  <a:gd name="T8" fmla="*/ 0 w 283"/>
                  <a:gd name="T9" fmla="*/ 58 h 4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3"/>
                  <a:gd name="T16" fmla="*/ 0 h 423"/>
                  <a:gd name="T17" fmla="*/ 283 w 283"/>
                  <a:gd name="T18" fmla="*/ 423 h 4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3" h="423">
                    <a:moveTo>
                      <a:pt x="0" y="58"/>
                    </a:moveTo>
                    <a:lnTo>
                      <a:pt x="63" y="0"/>
                    </a:lnTo>
                    <a:lnTo>
                      <a:pt x="283" y="363"/>
                    </a:lnTo>
                    <a:lnTo>
                      <a:pt x="240" y="423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0040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ko-KR" altLang="en-US"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</p:txBody>
          </p:sp>
        </p:grpSp>
        <p:sp>
          <p:nvSpPr>
            <p:cNvPr id="33" name="AutoShape 18"/>
            <p:cNvSpPr>
              <a:spLocks noChangeArrowheads="1"/>
            </p:cNvSpPr>
            <p:nvPr/>
          </p:nvSpPr>
          <p:spPr bwMode="auto">
            <a:xfrm flipH="1" flipV="1">
              <a:off x="4792982" y="4323018"/>
              <a:ext cx="1677678" cy="199541"/>
            </a:xfrm>
            <a:prstGeom prst="parallelogram">
              <a:avLst>
                <a:gd name="adj" fmla="val 210192"/>
              </a:avLst>
            </a:prstGeom>
            <a:gradFill rotWithShape="1">
              <a:gsLst>
                <a:gs pos="0">
                  <a:schemeClr val="bg2">
                    <a:alpha val="60001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9pPr>
            </a:lstStyle>
            <a:p>
              <a:pPr algn="l" eaLnBrk="1" hangingPunct="1"/>
              <a:endParaRPr lang="ko-KR" altLang="en-US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36" name="AutoShape 23"/>
            <p:cNvSpPr>
              <a:spLocks noChangeArrowheads="1"/>
            </p:cNvSpPr>
            <p:nvPr/>
          </p:nvSpPr>
          <p:spPr bwMode="auto">
            <a:xfrm>
              <a:off x="4796052" y="3253172"/>
              <a:ext cx="1683818" cy="1269387"/>
            </a:xfrm>
            <a:prstGeom prst="chevron">
              <a:avLst>
                <a:gd name="adj" fmla="val 33162"/>
              </a:avLst>
            </a:prstGeom>
            <a:gradFill rotWithShape="1">
              <a:gsLst>
                <a:gs pos="0">
                  <a:srgbClr val="004075"/>
                </a:gs>
                <a:gs pos="100000">
                  <a:srgbClr val="001E3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9pPr>
            </a:lstStyle>
            <a:p>
              <a:pPr algn="l" eaLnBrk="1" hangingPunct="1"/>
              <a:endParaRPr lang="ko-KR" altLang="en-US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grpSp>
          <p:nvGrpSpPr>
            <p:cNvPr id="37" name="Group 31"/>
            <p:cNvGrpSpPr>
              <a:grpSpLocks/>
            </p:cNvGrpSpPr>
            <p:nvPr/>
          </p:nvGrpSpPr>
          <p:grpSpPr bwMode="auto">
            <a:xfrm>
              <a:off x="4771493" y="3133447"/>
              <a:ext cx="1774378" cy="759791"/>
              <a:chOff x="1459" y="2253"/>
              <a:chExt cx="992" cy="425"/>
            </a:xfrm>
          </p:grpSpPr>
          <p:sp>
            <p:nvSpPr>
              <p:cNvPr id="41" name="Freeform 32"/>
              <p:cNvSpPr>
                <a:spLocks/>
              </p:cNvSpPr>
              <p:nvPr/>
            </p:nvSpPr>
            <p:spPr bwMode="auto">
              <a:xfrm>
                <a:off x="1459" y="2253"/>
                <a:ext cx="772" cy="67"/>
              </a:xfrm>
              <a:custGeom>
                <a:avLst/>
                <a:gdLst>
                  <a:gd name="T0" fmla="*/ 0 w 772"/>
                  <a:gd name="T1" fmla="*/ 67 h 67"/>
                  <a:gd name="T2" fmla="*/ 92 w 772"/>
                  <a:gd name="T3" fmla="*/ 0 h 67"/>
                  <a:gd name="T4" fmla="*/ 772 w 772"/>
                  <a:gd name="T5" fmla="*/ 0 h 67"/>
                  <a:gd name="T6" fmla="*/ 723 w 772"/>
                  <a:gd name="T7" fmla="*/ 67 h 67"/>
                  <a:gd name="T8" fmla="*/ 0 w 772"/>
                  <a:gd name="T9" fmla="*/ 67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2"/>
                  <a:gd name="T16" fmla="*/ 0 h 67"/>
                  <a:gd name="T17" fmla="*/ 772 w 772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2" h="67">
                    <a:moveTo>
                      <a:pt x="0" y="67"/>
                    </a:moveTo>
                    <a:lnTo>
                      <a:pt x="92" y="0"/>
                    </a:lnTo>
                    <a:lnTo>
                      <a:pt x="772" y="0"/>
                    </a:lnTo>
                    <a:lnTo>
                      <a:pt x="723" y="67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0026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ko-KR" altLang="en-US"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</p:txBody>
          </p:sp>
          <p:sp>
            <p:nvSpPr>
              <p:cNvPr id="42" name="Freeform 33"/>
              <p:cNvSpPr>
                <a:spLocks/>
              </p:cNvSpPr>
              <p:nvPr/>
            </p:nvSpPr>
            <p:spPr bwMode="auto">
              <a:xfrm>
                <a:off x="2168" y="2255"/>
                <a:ext cx="283" cy="423"/>
              </a:xfrm>
              <a:custGeom>
                <a:avLst/>
                <a:gdLst>
                  <a:gd name="T0" fmla="*/ 0 w 283"/>
                  <a:gd name="T1" fmla="*/ 58 h 423"/>
                  <a:gd name="T2" fmla="*/ 63 w 283"/>
                  <a:gd name="T3" fmla="*/ 0 h 423"/>
                  <a:gd name="T4" fmla="*/ 283 w 283"/>
                  <a:gd name="T5" fmla="*/ 363 h 423"/>
                  <a:gd name="T6" fmla="*/ 240 w 283"/>
                  <a:gd name="T7" fmla="*/ 423 h 423"/>
                  <a:gd name="T8" fmla="*/ 0 w 283"/>
                  <a:gd name="T9" fmla="*/ 58 h 4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3"/>
                  <a:gd name="T16" fmla="*/ 0 h 423"/>
                  <a:gd name="T17" fmla="*/ 283 w 283"/>
                  <a:gd name="T18" fmla="*/ 423 h 4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3" h="423">
                    <a:moveTo>
                      <a:pt x="0" y="58"/>
                    </a:moveTo>
                    <a:lnTo>
                      <a:pt x="63" y="0"/>
                    </a:lnTo>
                    <a:lnTo>
                      <a:pt x="283" y="363"/>
                    </a:lnTo>
                    <a:lnTo>
                      <a:pt x="240" y="423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0026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ko-KR" altLang="en-US"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</p:txBody>
          </p:sp>
        </p:grpSp>
        <p:sp>
          <p:nvSpPr>
            <p:cNvPr id="22" name="Freeform 13"/>
            <p:cNvSpPr>
              <a:spLocks/>
            </p:cNvSpPr>
            <p:nvPr/>
          </p:nvSpPr>
          <p:spPr bwMode="auto">
            <a:xfrm>
              <a:off x="1727728" y="3133447"/>
              <a:ext cx="1381437" cy="119725"/>
            </a:xfrm>
            <a:custGeom>
              <a:avLst/>
              <a:gdLst>
                <a:gd name="T0" fmla="*/ 0 w 772"/>
                <a:gd name="T1" fmla="*/ 106 h 67"/>
                <a:gd name="T2" fmla="*/ 146 w 772"/>
                <a:gd name="T3" fmla="*/ 0 h 67"/>
                <a:gd name="T4" fmla="*/ 1223 w 772"/>
                <a:gd name="T5" fmla="*/ 0 h 67"/>
                <a:gd name="T6" fmla="*/ 1146 w 772"/>
                <a:gd name="T7" fmla="*/ 106 h 67"/>
                <a:gd name="T8" fmla="*/ 0 w 772"/>
                <a:gd name="T9" fmla="*/ 106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2"/>
                <a:gd name="T16" fmla="*/ 0 h 67"/>
                <a:gd name="T17" fmla="*/ 772 w 772"/>
                <a:gd name="T18" fmla="*/ 67 h 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2" h="67">
                  <a:moveTo>
                    <a:pt x="0" y="67"/>
                  </a:moveTo>
                  <a:lnTo>
                    <a:pt x="92" y="0"/>
                  </a:lnTo>
                  <a:lnTo>
                    <a:pt x="772" y="0"/>
                  </a:lnTo>
                  <a:lnTo>
                    <a:pt x="723" y="67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55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ko-KR" altLang="en-US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2995580" y="3136517"/>
              <a:ext cx="506527" cy="756721"/>
            </a:xfrm>
            <a:custGeom>
              <a:avLst/>
              <a:gdLst>
                <a:gd name="T0" fmla="*/ 0 w 283"/>
                <a:gd name="T1" fmla="*/ 92 h 423"/>
                <a:gd name="T2" fmla="*/ 99 w 283"/>
                <a:gd name="T3" fmla="*/ 0 h 423"/>
                <a:gd name="T4" fmla="*/ 449 w 283"/>
                <a:gd name="T5" fmla="*/ 575 h 423"/>
                <a:gd name="T6" fmla="*/ 381 w 283"/>
                <a:gd name="T7" fmla="*/ 670 h 423"/>
                <a:gd name="T8" fmla="*/ 0 w 283"/>
                <a:gd name="T9" fmla="*/ 92 h 4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3"/>
                <a:gd name="T16" fmla="*/ 0 h 423"/>
                <a:gd name="T17" fmla="*/ 283 w 283"/>
                <a:gd name="T18" fmla="*/ 423 h 4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3" h="423">
                  <a:moveTo>
                    <a:pt x="0" y="58"/>
                  </a:moveTo>
                  <a:lnTo>
                    <a:pt x="63" y="0"/>
                  </a:lnTo>
                  <a:lnTo>
                    <a:pt x="283" y="363"/>
                  </a:lnTo>
                  <a:lnTo>
                    <a:pt x="240" y="423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55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ko-KR" altLang="en-US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25" name="AutoShape 15"/>
            <p:cNvSpPr>
              <a:spLocks noChangeArrowheads="1"/>
            </p:cNvSpPr>
            <p:nvPr/>
          </p:nvSpPr>
          <p:spPr bwMode="auto">
            <a:xfrm flipH="1" flipV="1">
              <a:off x="1747683" y="4327622"/>
              <a:ext cx="1677678" cy="201076"/>
            </a:xfrm>
            <a:prstGeom prst="parallelogram">
              <a:avLst>
                <a:gd name="adj" fmla="val 208588"/>
              </a:avLst>
            </a:prstGeom>
            <a:gradFill rotWithShape="1">
              <a:gsLst>
                <a:gs pos="0">
                  <a:schemeClr val="bg2">
                    <a:alpha val="60001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9pPr>
            </a:lstStyle>
            <a:p>
              <a:pPr algn="l" eaLnBrk="1" hangingPunct="1"/>
              <a:endParaRPr lang="ko-KR" altLang="en-US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27" name="AutoShape 21"/>
            <p:cNvSpPr>
              <a:spLocks noChangeArrowheads="1"/>
            </p:cNvSpPr>
            <p:nvPr/>
          </p:nvSpPr>
          <p:spPr bwMode="auto">
            <a:xfrm>
              <a:off x="1743078" y="3253172"/>
              <a:ext cx="1683818" cy="1269387"/>
            </a:xfrm>
            <a:prstGeom prst="chevron">
              <a:avLst>
                <a:gd name="adj" fmla="val 33162"/>
              </a:avLst>
            </a:prstGeom>
            <a:gradFill rotWithShape="1">
              <a:gsLst>
                <a:gs pos="0">
                  <a:srgbClr val="066AD8"/>
                </a:gs>
                <a:gs pos="100000">
                  <a:srgbClr val="12396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9pPr>
            </a:lstStyle>
            <a:p>
              <a:pPr algn="l" eaLnBrk="1" hangingPunct="1"/>
              <a:endParaRPr lang="ko-KR" altLang="en-US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72" name="AutoShape 19"/>
            <p:cNvSpPr>
              <a:spLocks noChangeArrowheads="1"/>
            </p:cNvSpPr>
            <p:nvPr/>
          </p:nvSpPr>
          <p:spPr bwMode="auto">
            <a:xfrm flipH="1" flipV="1">
              <a:off x="7853795" y="4323017"/>
              <a:ext cx="1676143" cy="199541"/>
            </a:xfrm>
            <a:prstGeom prst="parallelogram">
              <a:avLst>
                <a:gd name="adj" fmla="val 210000"/>
              </a:avLst>
            </a:prstGeom>
            <a:gradFill rotWithShape="1">
              <a:gsLst>
                <a:gs pos="0">
                  <a:schemeClr val="bg2">
                    <a:alpha val="60001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9pPr>
            </a:lstStyle>
            <a:p>
              <a:pPr algn="l" eaLnBrk="1" hangingPunct="1"/>
              <a:endParaRPr lang="ko-KR" altLang="en-US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73" name="AutoShape 24"/>
            <p:cNvSpPr>
              <a:spLocks noChangeArrowheads="1"/>
            </p:cNvSpPr>
            <p:nvPr/>
          </p:nvSpPr>
          <p:spPr bwMode="auto">
            <a:xfrm>
              <a:off x="7843050" y="3253172"/>
              <a:ext cx="1683818" cy="1269387"/>
            </a:xfrm>
            <a:prstGeom prst="chevron">
              <a:avLst>
                <a:gd name="adj" fmla="val 33162"/>
              </a:avLst>
            </a:prstGeom>
            <a:gradFill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9pPr>
            </a:lstStyle>
            <a:p>
              <a:pPr algn="l" eaLnBrk="1" hangingPunct="1"/>
              <a:endParaRPr lang="ko-KR" altLang="en-US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grpSp>
          <p:nvGrpSpPr>
            <p:cNvPr id="74" name="Group 34"/>
            <p:cNvGrpSpPr>
              <a:grpSpLocks/>
            </p:cNvGrpSpPr>
            <p:nvPr/>
          </p:nvGrpSpPr>
          <p:grpSpPr bwMode="auto">
            <a:xfrm>
              <a:off x="7827701" y="3133447"/>
              <a:ext cx="1774378" cy="759791"/>
              <a:chOff x="1459" y="2253"/>
              <a:chExt cx="992" cy="425"/>
            </a:xfrm>
          </p:grpSpPr>
          <p:sp>
            <p:nvSpPr>
              <p:cNvPr id="77" name="Freeform 35"/>
              <p:cNvSpPr>
                <a:spLocks/>
              </p:cNvSpPr>
              <p:nvPr/>
            </p:nvSpPr>
            <p:spPr bwMode="auto">
              <a:xfrm>
                <a:off x="1459" y="2253"/>
                <a:ext cx="772" cy="67"/>
              </a:xfrm>
              <a:custGeom>
                <a:avLst/>
                <a:gdLst>
                  <a:gd name="T0" fmla="*/ 0 w 772"/>
                  <a:gd name="T1" fmla="*/ 67 h 67"/>
                  <a:gd name="T2" fmla="*/ 92 w 772"/>
                  <a:gd name="T3" fmla="*/ 0 h 67"/>
                  <a:gd name="T4" fmla="*/ 772 w 772"/>
                  <a:gd name="T5" fmla="*/ 0 h 67"/>
                  <a:gd name="T6" fmla="*/ 723 w 772"/>
                  <a:gd name="T7" fmla="*/ 67 h 67"/>
                  <a:gd name="T8" fmla="*/ 0 w 772"/>
                  <a:gd name="T9" fmla="*/ 67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2"/>
                  <a:gd name="T16" fmla="*/ 0 h 67"/>
                  <a:gd name="T17" fmla="*/ 772 w 772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2" h="67">
                    <a:moveTo>
                      <a:pt x="0" y="67"/>
                    </a:moveTo>
                    <a:lnTo>
                      <a:pt x="92" y="0"/>
                    </a:lnTo>
                    <a:lnTo>
                      <a:pt x="772" y="0"/>
                    </a:lnTo>
                    <a:lnTo>
                      <a:pt x="723" y="67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ko-KR" altLang="en-US"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</p:txBody>
          </p:sp>
          <p:sp>
            <p:nvSpPr>
              <p:cNvPr id="78" name="Freeform 36"/>
              <p:cNvSpPr>
                <a:spLocks/>
              </p:cNvSpPr>
              <p:nvPr/>
            </p:nvSpPr>
            <p:spPr bwMode="auto">
              <a:xfrm>
                <a:off x="2168" y="2255"/>
                <a:ext cx="283" cy="423"/>
              </a:xfrm>
              <a:custGeom>
                <a:avLst/>
                <a:gdLst>
                  <a:gd name="T0" fmla="*/ 0 w 283"/>
                  <a:gd name="T1" fmla="*/ 58 h 423"/>
                  <a:gd name="T2" fmla="*/ 63 w 283"/>
                  <a:gd name="T3" fmla="*/ 0 h 423"/>
                  <a:gd name="T4" fmla="*/ 283 w 283"/>
                  <a:gd name="T5" fmla="*/ 363 h 423"/>
                  <a:gd name="T6" fmla="*/ 240 w 283"/>
                  <a:gd name="T7" fmla="*/ 423 h 423"/>
                  <a:gd name="T8" fmla="*/ 0 w 283"/>
                  <a:gd name="T9" fmla="*/ 58 h 4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3"/>
                  <a:gd name="T16" fmla="*/ 0 h 423"/>
                  <a:gd name="T17" fmla="*/ 283 w 283"/>
                  <a:gd name="T18" fmla="*/ 423 h 4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3" h="423">
                    <a:moveTo>
                      <a:pt x="0" y="58"/>
                    </a:moveTo>
                    <a:lnTo>
                      <a:pt x="63" y="0"/>
                    </a:lnTo>
                    <a:lnTo>
                      <a:pt x="283" y="363"/>
                    </a:lnTo>
                    <a:lnTo>
                      <a:pt x="240" y="423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ko-KR" altLang="en-US"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</p:txBody>
          </p:sp>
        </p:grpSp>
        <p:sp>
          <p:nvSpPr>
            <p:cNvPr id="80" name="Text Box 42"/>
            <p:cNvSpPr txBox="1">
              <a:spLocks noChangeArrowheads="1"/>
            </p:cNvSpPr>
            <p:nvPr/>
          </p:nvSpPr>
          <p:spPr bwMode="auto">
            <a:xfrm>
              <a:off x="2066017" y="3475736"/>
              <a:ext cx="1158791" cy="772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9pPr>
            </a:lstStyle>
            <a:p>
              <a:pPr algn="ctr" eaLnBrk="1" hangingPunct="1">
                <a:lnSpc>
                  <a:spcPct val="130000"/>
                </a:lnSpc>
              </a:pPr>
              <a:r>
                <a:rPr lang="ko-KR" altLang="en-US" sz="1700" dirty="0" smtClean="0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지 반</a:t>
              </a:r>
              <a:endParaRPr lang="en-US" altLang="ko-KR" sz="17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endParaRPr>
            </a:p>
            <a:p>
              <a:pPr algn="ctr" eaLnBrk="1" hangingPunct="1">
                <a:lnSpc>
                  <a:spcPct val="130000"/>
                </a:lnSpc>
              </a:pPr>
              <a:r>
                <a:rPr lang="ko-KR" altLang="en-US" sz="1700" dirty="0" smtClean="0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지질조</a:t>
              </a:r>
              <a:r>
                <a:rPr lang="ko-KR" altLang="en-US" sz="1700" dirty="0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사</a:t>
              </a:r>
            </a:p>
          </p:txBody>
        </p:sp>
        <p:sp>
          <p:nvSpPr>
            <p:cNvPr id="85" name="Text Box 42"/>
            <p:cNvSpPr txBox="1">
              <a:spLocks noChangeArrowheads="1"/>
            </p:cNvSpPr>
            <p:nvPr/>
          </p:nvSpPr>
          <p:spPr bwMode="auto">
            <a:xfrm>
              <a:off x="3599548" y="3475736"/>
              <a:ext cx="1158791" cy="772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9pPr>
            </a:lstStyle>
            <a:p>
              <a:pPr algn="ctr" eaLnBrk="1" hangingPunct="1">
                <a:lnSpc>
                  <a:spcPct val="130000"/>
                </a:lnSpc>
              </a:pPr>
              <a:r>
                <a:rPr lang="ko-KR" altLang="en-US" sz="1700" dirty="0" smtClean="0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건 축</a:t>
              </a:r>
              <a:endParaRPr lang="en-US" altLang="ko-KR" sz="17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endParaRPr>
            </a:p>
            <a:p>
              <a:pPr algn="ctr" eaLnBrk="1" hangingPunct="1">
                <a:lnSpc>
                  <a:spcPct val="130000"/>
                </a:lnSpc>
              </a:pPr>
              <a:r>
                <a:rPr lang="ko-KR" altLang="en-US" sz="1700" dirty="0" smtClean="0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심 의</a:t>
              </a:r>
              <a:endParaRPr lang="ko-KR" altLang="en-US" sz="17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86" name="Text Box 42"/>
            <p:cNvSpPr txBox="1">
              <a:spLocks noChangeArrowheads="1"/>
            </p:cNvSpPr>
            <p:nvPr/>
          </p:nvSpPr>
          <p:spPr bwMode="auto">
            <a:xfrm>
              <a:off x="5162361" y="3309267"/>
              <a:ext cx="1158791" cy="1112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9pPr>
            </a:lstStyle>
            <a:p>
              <a:pPr algn="ctr" eaLnBrk="1" hangingPunct="1">
                <a:lnSpc>
                  <a:spcPct val="130000"/>
                </a:lnSpc>
              </a:pPr>
              <a:r>
                <a:rPr lang="ko-KR" altLang="en-US" sz="1700" dirty="0" smtClean="0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지 하</a:t>
              </a:r>
              <a:endParaRPr lang="en-US" altLang="ko-KR" sz="17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endParaRPr>
            </a:p>
            <a:p>
              <a:pPr algn="ctr" eaLnBrk="1" hangingPunct="1">
                <a:lnSpc>
                  <a:spcPct val="130000"/>
                </a:lnSpc>
              </a:pPr>
              <a:r>
                <a:rPr lang="ko-KR" altLang="en-US" sz="1700" dirty="0" smtClean="0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안전영향</a:t>
              </a:r>
              <a:endParaRPr lang="en-US" altLang="ko-KR" sz="17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endParaRPr>
            </a:p>
            <a:p>
              <a:pPr algn="ctr" eaLnBrk="1" hangingPunct="1">
                <a:lnSpc>
                  <a:spcPct val="130000"/>
                </a:lnSpc>
              </a:pPr>
              <a:r>
                <a:rPr lang="ko-KR" altLang="en-US" sz="1700" dirty="0" smtClean="0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평 가</a:t>
              </a:r>
              <a:endParaRPr lang="ko-KR" altLang="en-US" sz="17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87" name="Text Box 42"/>
            <p:cNvSpPr txBox="1">
              <a:spLocks noChangeArrowheads="1"/>
            </p:cNvSpPr>
            <p:nvPr/>
          </p:nvSpPr>
          <p:spPr bwMode="auto">
            <a:xfrm>
              <a:off x="6609184" y="3324400"/>
              <a:ext cx="1158791" cy="1112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9pPr>
            </a:lstStyle>
            <a:p>
              <a:pPr algn="ctr" eaLnBrk="1" hangingPunct="1">
                <a:lnSpc>
                  <a:spcPct val="130000"/>
                </a:lnSpc>
              </a:pPr>
              <a:r>
                <a:rPr lang="ko-KR" altLang="en-US" sz="1700" dirty="0" err="1" smtClean="0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건축허가및</a:t>
              </a:r>
              <a:endParaRPr lang="en-US" altLang="ko-KR" sz="17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endParaRPr>
            </a:p>
            <a:p>
              <a:pPr algn="ctr" eaLnBrk="1" hangingPunct="1">
                <a:lnSpc>
                  <a:spcPct val="130000"/>
                </a:lnSpc>
              </a:pPr>
              <a:r>
                <a:rPr lang="ko-KR" altLang="en-US" sz="1700" dirty="0" smtClean="0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구조심</a:t>
              </a:r>
              <a:r>
                <a:rPr lang="ko-KR" altLang="en-US" sz="1700" dirty="0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의</a:t>
              </a:r>
            </a:p>
          </p:txBody>
        </p:sp>
        <p:sp>
          <p:nvSpPr>
            <p:cNvPr id="88" name="Text Box 42"/>
            <p:cNvSpPr txBox="1">
              <a:spLocks noChangeArrowheads="1"/>
            </p:cNvSpPr>
            <p:nvPr/>
          </p:nvSpPr>
          <p:spPr bwMode="auto">
            <a:xfrm>
              <a:off x="8129354" y="3489937"/>
              <a:ext cx="1158791" cy="772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defRPr>
              </a:lvl9pPr>
            </a:lstStyle>
            <a:p>
              <a:pPr algn="ctr" eaLnBrk="1" hangingPunct="1">
                <a:lnSpc>
                  <a:spcPct val="130000"/>
                </a:lnSpc>
              </a:pPr>
              <a:r>
                <a:rPr lang="ko-KR" altLang="en-US" sz="1700" dirty="0" smtClean="0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기 공</a:t>
              </a:r>
              <a:endParaRPr lang="en-US" altLang="ko-KR" sz="17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endParaRPr>
            </a:p>
            <a:p>
              <a:pPr algn="ctr" eaLnBrk="1" hangingPunct="1">
                <a:lnSpc>
                  <a:spcPct val="130000"/>
                </a:lnSpc>
              </a:pPr>
              <a:r>
                <a:rPr lang="ko-KR" altLang="en-US" sz="1700" dirty="0" smtClean="0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예 배</a:t>
              </a:r>
              <a:endParaRPr lang="ko-KR" altLang="en-US" sz="17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89" name="Rectangle 6"/>
          <p:cNvSpPr>
            <a:spLocks noChangeArrowheads="1"/>
          </p:cNvSpPr>
          <p:nvPr/>
        </p:nvSpPr>
        <p:spPr bwMode="auto">
          <a:xfrm>
            <a:off x="679592" y="2127523"/>
            <a:ext cx="11861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77800" indent="-1778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marL="0" indent="0" algn="l" eaLnBrk="1" hangingPunct="1">
              <a:lnSpc>
                <a:spcPct val="150000"/>
              </a:lnSpc>
            </a:pP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현상설계</a:t>
            </a:r>
            <a:endParaRPr lang="en-US" altLang="ko-KR" sz="14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l" eaLnBrk="1" hangingPunct="1">
              <a:lnSpc>
                <a:spcPct val="150000"/>
              </a:lnSpc>
            </a:pP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수의설계</a:t>
            </a:r>
            <a:endParaRPr lang="ko-KR" altLang="en-US" sz="1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90" name="Rectangle 6"/>
          <p:cNvSpPr>
            <a:spLocks noChangeArrowheads="1"/>
          </p:cNvSpPr>
          <p:nvPr/>
        </p:nvSpPr>
        <p:spPr bwMode="auto">
          <a:xfrm>
            <a:off x="1895880" y="4571595"/>
            <a:ext cx="215423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77800" indent="-1778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algn="l" eaLnBrk="1" hangingPunct="1">
              <a:lnSpc>
                <a:spcPct val="200000"/>
              </a:lnSpc>
              <a:buFontTx/>
              <a:buBlip>
                <a:blip r:embed="rId4"/>
              </a:buBlip>
            </a:pP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지하수위 위치</a:t>
            </a:r>
            <a:endParaRPr lang="en-US" altLang="ko-KR" sz="14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l" eaLnBrk="1" hangingPunct="1">
              <a:lnSpc>
                <a:spcPct val="200000"/>
              </a:lnSpc>
              <a:buFontTx/>
              <a:buBlip>
                <a:blip r:embed="rId4"/>
              </a:buBlip>
            </a:pP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지층의 분포상태</a:t>
            </a:r>
            <a:endParaRPr lang="ko-KR" altLang="en-US" sz="1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91" name="Rectangle 6"/>
          <p:cNvSpPr>
            <a:spLocks noChangeArrowheads="1"/>
          </p:cNvSpPr>
          <p:nvPr/>
        </p:nvSpPr>
        <p:spPr bwMode="auto">
          <a:xfrm>
            <a:off x="4871467" y="4571595"/>
            <a:ext cx="2724737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77800" indent="-1778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algn="l" eaLnBrk="1" hangingPunct="1">
              <a:lnSpc>
                <a:spcPct val="200000"/>
              </a:lnSpc>
              <a:buFontTx/>
              <a:buBlip>
                <a:blip r:embed="rId4"/>
              </a:buBlip>
            </a:pP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2018.01.01</a:t>
            </a:r>
            <a:r>
              <a:rPr lang="ko-KR" altLang="en-US" sz="1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시행</a:t>
            </a:r>
            <a:endParaRPr lang="en-US" altLang="ko-KR" sz="14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l" eaLnBrk="1" hangingPunct="1">
              <a:lnSpc>
                <a:spcPct val="200000"/>
              </a:lnSpc>
              <a:buFontTx/>
              <a:buBlip>
                <a:blip r:embed="rId4"/>
              </a:buBlip>
            </a:pP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지하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20m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이상 </a:t>
            </a:r>
            <a:r>
              <a:rPr lang="ko-KR" altLang="en-US" sz="14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굴착시</a:t>
            </a:r>
            <a:endParaRPr lang="en-US" altLang="ko-KR" sz="14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l" eaLnBrk="1" hangingPunct="1">
              <a:lnSpc>
                <a:spcPct val="200000"/>
              </a:lnSpc>
              <a:buFontTx/>
              <a:buBlip>
                <a:blip r:embed="rId4"/>
              </a:buBlip>
            </a:pP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지하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10~20m(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소규모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</a:p>
        </p:txBody>
      </p:sp>
      <p:sp>
        <p:nvSpPr>
          <p:cNvPr id="92" name="Rectangle 6"/>
          <p:cNvSpPr>
            <a:spLocks noChangeArrowheads="1"/>
          </p:cNvSpPr>
          <p:nvPr/>
        </p:nvSpPr>
        <p:spPr bwMode="auto">
          <a:xfrm>
            <a:off x="7977336" y="4571595"/>
            <a:ext cx="186247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77800" indent="-1778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algn="l" eaLnBrk="1" hangingPunct="1">
              <a:lnSpc>
                <a:spcPct val="200000"/>
              </a:lnSpc>
              <a:buFontTx/>
              <a:buBlip>
                <a:blip r:embed="rId4"/>
              </a:buBlip>
            </a:pP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착공신고</a:t>
            </a:r>
            <a:endParaRPr lang="en-US" altLang="ko-KR" sz="14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l" eaLnBrk="1" hangingPunct="1">
              <a:lnSpc>
                <a:spcPct val="200000"/>
              </a:lnSpc>
              <a:buFontTx/>
              <a:buBlip>
                <a:blip r:embed="rId4"/>
              </a:buBlip>
            </a:pP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약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개월 소요</a:t>
            </a:r>
            <a:endParaRPr lang="ko-KR" altLang="en-US" sz="1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93" name="Rectangle 6"/>
          <p:cNvSpPr>
            <a:spLocks noChangeArrowheads="1"/>
          </p:cNvSpPr>
          <p:nvPr/>
        </p:nvSpPr>
        <p:spPr bwMode="auto">
          <a:xfrm>
            <a:off x="3548120" y="1700808"/>
            <a:ext cx="21542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77800" indent="-1778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algn="l" eaLnBrk="1" hangingPunct="1">
              <a:lnSpc>
                <a:spcPct val="150000"/>
              </a:lnSpc>
              <a:buFontTx/>
              <a:buBlip>
                <a:blip r:embed="rId4"/>
              </a:buBlip>
            </a:pP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다중이용건축물 중 </a:t>
            </a:r>
            <a:endParaRPr lang="en-US" altLang="ko-KR" sz="14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l" eaLnBrk="1" hangingPunct="1">
              <a:lnSpc>
                <a:spcPct val="150000"/>
              </a:lnSpc>
            </a:pPr>
            <a:r>
              <a:rPr lang="en-US" altLang="ko-KR" sz="1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연면적 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5000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㎡이상</a:t>
            </a:r>
            <a:endParaRPr lang="en-US" altLang="ko-KR" sz="14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94" name="Rectangle 6"/>
          <p:cNvSpPr>
            <a:spLocks noChangeArrowheads="1"/>
          </p:cNvSpPr>
          <p:nvPr/>
        </p:nvSpPr>
        <p:spPr bwMode="auto">
          <a:xfrm>
            <a:off x="3548120" y="2472817"/>
            <a:ext cx="215423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77800" indent="-1778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algn="l" eaLnBrk="1" hangingPunct="1">
              <a:lnSpc>
                <a:spcPct val="150000"/>
              </a:lnSpc>
              <a:buFontTx/>
              <a:buBlip>
                <a:blip r:embed="rId4"/>
              </a:buBlip>
            </a:pPr>
            <a:r>
              <a:rPr lang="ko-KR" altLang="en-US" sz="14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한달에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회 실시</a:t>
            </a:r>
            <a:endParaRPr lang="en-US" altLang="ko-KR" sz="14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95" name="Rectangle 6"/>
          <p:cNvSpPr>
            <a:spLocks noChangeArrowheads="1"/>
          </p:cNvSpPr>
          <p:nvPr/>
        </p:nvSpPr>
        <p:spPr bwMode="auto">
          <a:xfrm>
            <a:off x="6577085" y="1628800"/>
            <a:ext cx="2771893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77800" indent="-1778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algn="l" eaLnBrk="1" hangingPunct="1">
              <a:lnSpc>
                <a:spcPct val="200000"/>
              </a:lnSpc>
              <a:buFontTx/>
              <a:buBlip>
                <a:blip r:embed="rId4"/>
              </a:buBlip>
            </a:pPr>
            <a:r>
              <a:rPr lang="ko-KR" altLang="en-US" sz="14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캔틸레버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3m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이상</a:t>
            </a:r>
            <a:endParaRPr lang="en-US" altLang="ko-KR" sz="14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l" eaLnBrk="1" hangingPunct="1">
              <a:lnSpc>
                <a:spcPct val="200000"/>
              </a:lnSpc>
              <a:buFontTx/>
              <a:buBlip>
                <a:blip r:embed="rId4"/>
              </a:buBlip>
            </a:pPr>
            <a:r>
              <a:rPr lang="ko-KR" altLang="en-US" sz="14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경간거리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20m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이상</a:t>
            </a:r>
            <a:endParaRPr lang="en-US" altLang="ko-KR" sz="14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hangingPunct="1">
              <a:lnSpc>
                <a:spcPct val="200000"/>
              </a:lnSpc>
              <a:buBlip>
                <a:blip r:embed="rId4"/>
              </a:buBlip>
            </a:pP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특수한 설계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·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시공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·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공법</a:t>
            </a:r>
            <a:endParaRPr lang="ko-KR" altLang="en-US" sz="1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96" name="Rectangle 6"/>
          <p:cNvSpPr>
            <a:spLocks noChangeArrowheads="1"/>
          </p:cNvSpPr>
          <p:nvPr/>
        </p:nvSpPr>
        <p:spPr bwMode="auto">
          <a:xfrm>
            <a:off x="4895850" y="5951021"/>
            <a:ext cx="29176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77800" indent="-1778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eaLnBrk="1" hangingPunct="1">
              <a:lnSpc>
                <a:spcPct val="150000"/>
              </a:lnSpc>
              <a:buBlip>
                <a:blip r:embed="rId4"/>
              </a:buBlip>
            </a:pP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지하안전에 미치는 영향 </a:t>
            </a:r>
            <a:r>
              <a:rPr lang="ko-KR" altLang="en-US" sz="14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미리조사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지반침하 예방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·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감소</a:t>
            </a:r>
            <a:endParaRPr lang="en-US" altLang="ko-KR" sz="14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03" name="슬라이드 번호 개체 틀 10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7102-3076-4430-8CB1-D511A92F2D22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9340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905999" cy="6858000"/>
          </a:xfrm>
          <a:prstGeom prst="rect">
            <a:avLst/>
          </a:prstGeom>
        </p:spPr>
      </p:pic>
      <p:pic>
        <p:nvPicPr>
          <p:cNvPr id="56" name="Picture 15" descr="22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814344"/>
            <a:ext cx="9906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2513080" y="1348036"/>
            <a:ext cx="561662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5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공사비 절감방안</a:t>
            </a:r>
            <a:endParaRPr lang="ko-KR" altLang="en-US" sz="3500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80" name="Rectangle 70"/>
          <p:cNvSpPr>
            <a:spLocks noChangeArrowheads="1"/>
          </p:cNvSpPr>
          <p:nvPr/>
        </p:nvSpPr>
        <p:spPr bwMode="auto">
          <a:xfrm>
            <a:off x="2153040" y="2570237"/>
            <a:ext cx="3168352" cy="44319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공사비 절감 방안</a:t>
            </a:r>
            <a:endParaRPr lang="en-US" altLang="ko-KR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1" name="Freeform 34"/>
          <p:cNvSpPr>
            <a:spLocks/>
          </p:cNvSpPr>
          <p:nvPr/>
        </p:nvSpPr>
        <p:spPr bwMode="auto">
          <a:xfrm>
            <a:off x="1561193" y="2545854"/>
            <a:ext cx="409736" cy="511549"/>
          </a:xfrm>
          <a:custGeom>
            <a:avLst/>
            <a:gdLst>
              <a:gd name="T0" fmla="*/ 0 w 363"/>
              <a:gd name="T1" fmla="*/ 0 h 454"/>
              <a:gd name="T2" fmla="*/ 300 w 363"/>
              <a:gd name="T3" fmla="*/ 38 h 454"/>
              <a:gd name="T4" fmla="*/ 300 w 363"/>
              <a:gd name="T5" fmla="*/ 374 h 454"/>
              <a:gd name="T6" fmla="*/ 0 w 363"/>
              <a:gd name="T7" fmla="*/ 336 h 454"/>
              <a:gd name="T8" fmla="*/ 0 w 363"/>
              <a:gd name="T9" fmla="*/ 0 h 4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3"/>
              <a:gd name="T16" fmla="*/ 0 h 454"/>
              <a:gd name="T17" fmla="*/ 363 w 363"/>
              <a:gd name="T18" fmla="*/ 454 h 4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3" h="454">
                <a:moveTo>
                  <a:pt x="0" y="0"/>
                </a:moveTo>
                <a:lnTo>
                  <a:pt x="363" y="46"/>
                </a:lnTo>
                <a:lnTo>
                  <a:pt x="363" y="454"/>
                </a:lnTo>
                <a:lnTo>
                  <a:pt x="0" y="408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66AD8"/>
              </a:gs>
              <a:gs pos="100000">
                <a:srgbClr val="4791E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82" name="Freeform 35"/>
          <p:cNvSpPr>
            <a:spLocks/>
          </p:cNvSpPr>
          <p:nvPr/>
        </p:nvSpPr>
        <p:spPr bwMode="auto">
          <a:xfrm>
            <a:off x="1355083" y="2545854"/>
            <a:ext cx="206110" cy="511549"/>
          </a:xfrm>
          <a:custGeom>
            <a:avLst/>
            <a:gdLst>
              <a:gd name="T0" fmla="*/ 151 w 183"/>
              <a:gd name="T1" fmla="*/ 0 h 454"/>
              <a:gd name="T2" fmla="*/ 151 w 183"/>
              <a:gd name="T3" fmla="*/ 336 h 454"/>
              <a:gd name="T4" fmla="*/ 2 w 183"/>
              <a:gd name="T5" fmla="*/ 374 h 454"/>
              <a:gd name="T6" fmla="*/ 0 w 183"/>
              <a:gd name="T7" fmla="*/ 62 h 454"/>
              <a:gd name="T8" fmla="*/ 151 w 183"/>
              <a:gd name="T9" fmla="*/ 0 h 4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3"/>
              <a:gd name="T16" fmla="*/ 0 h 454"/>
              <a:gd name="T17" fmla="*/ 183 w 183"/>
              <a:gd name="T18" fmla="*/ 454 h 4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3" h="454">
                <a:moveTo>
                  <a:pt x="183" y="0"/>
                </a:moveTo>
                <a:lnTo>
                  <a:pt x="183" y="408"/>
                </a:lnTo>
                <a:lnTo>
                  <a:pt x="2" y="454"/>
                </a:lnTo>
                <a:lnTo>
                  <a:pt x="0" y="75"/>
                </a:lnTo>
                <a:lnTo>
                  <a:pt x="183" y="0"/>
                </a:lnTo>
                <a:close/>
              </a:path>
            </a:pathLst>
          </a:custGeom>
          <a:gradFill rotWithShape="1">
            <a:gsLst>
              <a:gs pos="0">
                <a:srgbClr val="04468E"/>
              </a:gs>
              <a:gs pos="100000">
                <a:srgbClr val="032C5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83" name="Freeform 36"/>
          <p:cNvSpPr>
            <a:spLocks/>
          </p:cNvSpPr>
          <p:nvPr/>
        </p:nvSpPr>
        <p:spPr bwMode="auto">
          <a:xfrm>
            <a:off x="1357566" y="3002772"/>
            <a:ext cx="613363" cy="101813"/>
          </a:xfrm>
          <a:custGeom>
            <a:avLst/>
            <a:gdLst>
              <a:gd name="T0" fmla="*/ 0 w 646"/>
              <a:gd name="T1" fmla="*/ 31 h 107"/>
              <a:gd name="T2" fmla="*/ 125 w 646"/>
              <a:gd name="T3" fmla="*/ 0 h 107"/>
              <a:gd name="T4" fmla="*/ 378 w 646"/>
              <a:gd name="T5" fmla="*/ 31 h 107"/>
              <a:gd name="T6" fmla="*/ 282 w 646"/>
              <a:gd name="T7" fmla="*/ 63 h 107"/>
              <a:gd name="T8" fmla="*/ 0 w 646"/>
              <a:gd name="T9" fmla="*/ 31 h 1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46"/>
              <a:gd name="T16" fmla="*/ 0 h 107"/>
              <a:gd name="T17" fmla="*/ 646 w 646"/>
              <a:gd name="T18" fmla="*/ 107 h 1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46" h="107">
                <a:moveTo>
                  <a:pt x="0" y="53"/>
                </a:moveTo>
                <a:lnTo>
                  <a:pt x="214" y="0"/>
                </a:lnTo>
                <a:lnTo>
                  <a:pt x="646" y="54"/>
                </a:lnTo>
                <a:lnTo>
                  <a:pt x="483" y="107"/>
                </a:lnTo>
                <a:lnTo>
                  <a:pt x="0" y="53"/>
                </a:lnTo>
                <a:close/>
              </a:path>
            </a:pathLst>
          </a:custGeom>
          <a:gradFill rotWithShape="1">
            <a:gsLst>
              <a:gs pos="0">
                <a:srgbClr val="066AD8"/>
              </a:gs>
              <a:gs pos="100000">
                <a:srgbClr val="4791E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84" name="Rectangle 42"/>
          <p:cNvSpPr>
            <a:spLocks noChangeArrowheads="1"/>
          </p:cNvSpPr>
          <p:nvPr/>
        </p:nvSpPr>
        <p:spPr bwMode="auto">
          <a:xfrm>
            <a:off x="1570293" y="2612224"/>
            <a:ext cx="319098" cy="36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algn="l" eaLnBrk="1" hangingPunct="1"/>
            <a:r>
              <a:rPr kumimoji="0" lang="en-US" altLang="ko-KR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1</a:t>
            </a:r>
          </a:p>
        </p:txBody>
      </p:sp>
      <p:sp>
        <p:nvSpPr>
          <p:cNvPr id="75" name="Rectangle 71"/>
          <p:cNvSpPr>
            <a:spLocks noChangeArrowheads="1"/>
          </p:cNvSpPr>
          <p:nvPr/>
        </p:nvSpPr>
        <p:spPr bwMode="auto">
          <a:xfrm>
            <a:off x="2153040" y="3174754"/>
            <a:ext cx="3168352" cy="50783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공사분리 발주 방안</a:t>
            </a:r>
            <a:endParaRPr lang="en-US" altLang="ko-KR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6" name="Freeform 37"/>
          <p:cNvSpPr>
            <a:spLocks/>
          </p:cNvSpPr>
          <p:nvPr/>
        </p:nvSpPr>
        <p:spPr bwMode="auto">
          <a:xfrm>
            <a:off x="1352600" y="3249242"/>
            <a:ext cx="413461" cy="461884"/>
          </a:xfrm>
          <a:custGeom>
            <a:avLst/>
            <a:gdLst>
              <a:gd name="T0" fmla="*/ 0 w 367"/>
              <a:gd name="T1" fmla="*/ 0 h 410"/>
              <a:gd name="T2" fmla="*/ 302 w 367"/>
              <a:gd name="T3" fmla="*/ 2 h 410"/>
              <a:gd name="T4" fmla="*/ 302 w 367"/>
              <a:gd name="T5" fmla="*/ 338 h 410"/>
              <a:gd name="T6" fmla="*/ 4 w 367"/>
              <a:gd name="T7" fmla="*/ 338 h 410"/>
              <a:gd name="T8" fmla="*/ 0 w 367"/>
              <a:gd name="T9" fmla="*/ 0 h 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7"/>
              <a:gd name="T16" fmla="*/ 0 h 410"/>
              <a:gd name="T17" fmla="*/ 367 w 367"/>
              <a:gd name="T18" fmla="*/ 410 h 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7" h="410">
                <a:moveTo>
                  <a:pt x="0" y="0"/>
                </a:moveTo>
                <a:lnTo>
                  <a:pt x="367" y="2"/>
                </a:lnTo>
                <a:lnTo>
                  <a:pt x="367" y="410"/>
                </a:lnTo>
                <a:lnTo>
                  <a:pt x="4" y="41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21A5FF"/>
              </a:gs>
              <a:gs pos="100000">
                <a:srgbClr val="5BBD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7" name="Freeform 38"/>
          <p:cNvSpPr>
            <a:spLocks/>
          </p:cNvSpPr>
          <p:nvPr/>
        </p:nvSpPr>
        <p:spPr bwMode="auto">
          <a:xfrm>
            <a:off x="1766061" y="3250484"/>
            <a:ext cx="201143" cy="460642"/>
          </a:xfrm>
          <a:custGeom>
            <a:avLst/>
            <a:gdLst>
              <a:gd name="T0" fmla="*/ 0 w 179"/>
              <a:gd name="T1" fmla="*/ 0 h 408"/>
              <a:gd name="T2" fmla="*/ 144 w 179"/>
              <a:gd name="T3" fmla="*/ 5 h 408"/>
              <a:gd name="T4" fmla="*/ 147 w 179"/>
              <a:gd name="T5" fmla="*/ 316 h 408"/>
              <a:gd name="T6" fmla="*/ 0 w 179"/>
              <a:gd name="T7" fmla="*/ 337 h 408"/>
              <a:gd name="T8" fmla="*/ 0 w 179"/>
              <a:gd name="T9" fmla="*/ 0 h 4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9"/>
              <a:gd name="T16" fmla="*/ 0 h 408"/>
              <a:gd name="T17" fmla="*/ 179 w 179"/>
              <a:gd name="T18" fmla="*/ 408 h 4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9" h="408">
                <a:moveTo>
                  <a:pt x="0" y="0"/>
                </a:moveTo>
                <a:lnTo>
                  <a:pt x="176" y="7"/>
                </a:lnTo>
                <a:lnTo>
                  <a:pt x="179" y="382"/>
                </a:lnTo>
                <a:lnTo>
                  <a:pt x="0" y="408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72C0"/>
              </a:gs>
              <a:gs pos="100000">
                <a:srgbClr val="005C9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8" name="Text Box 45"/>
          <p:cNvSpPr txBox="1">
            <a:spLocks noChangeArrowheads="1"/>
          </p:cNvSpPr>
          <p:nvPr/>
        </p:nvSpPr>
        <p:spPr bwMode="auto">
          <a:xfrm>
            <a:off x="1408577" y="3283609"/>
            <a:ext cx="319098" cy="36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eaLnBrk="1" hangingPunct="1"/>
            <a:r>
              <a:rPr kumimoji="0" lang="ko-KR" altLang="en-US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2</a:t>
            </a:r>
            <a:endParaRPr kumimoji="0" lang="ko-KR" altLang="ko-KR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9" name="Rectangle 72"/>
          <p:cNvSpPr>
            <a:spLocks noChangeArrowheads="1"/>
          </p:cNvSpPr>
          <p:nvPr/>
        </p:nvSpPr>
        <p:spPr bwMode="auto">
          <a:xfrm>
            <a:off x="2153040" y="3864789"/>
            <a:ext cx="3168352" cy="44319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입찰참여 시공회사 선정기준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0" name="Freeform 45"/>
          <p:cNvSpPr>
            <a:spLocks/>
          </p:cNvSpPr>
          <p:nvPr/>
        </p:nvSpPr>
        <p:spPr bwMode="auto">
          <a:xfrm>
            <a:off x="1562434" y="3838689"/>
            <a:ext cx="409736" cy="511549"/>
          </a:xfrm>
          <a:custGeom>
            <a:avLst/>
            <a:gdLst>
              <a:gd name="T0" fmla="*/ 0 w 363"/>
              <a:gd name="T1" fmla="*/ 0 h 454"/>
              <a:gd name="T2" fmla="*/ 300 w 363"/>
              <a:gd name="T3" fmla="*/ 38 h 454"/>
              <a:gd name="T4" fmla="*/ 300 w 363"/>
              <a:gd name="T5" fmla="*/ 374 h 454"/>
              <a:gd name="T6" fmla="*/ 0 w 363"/>
              <a:gd name="T7" fmla="*/ 336 h 454"/>
              <a:gd name="T8" fmla="*/ 0 w 363"/>
              <a:gd name="T9" fmla="*/ 0 h 4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3"/>
              <a:gd name="T16" fmla="*/ 0 h 454"/>
              <a:gd name="T17" fmla="*/ 363 w 363"/>
              <a:gd name="T18" fmla="*/ 454 h 4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3" h="454">
                <a:moveTo>
                  <a:pt x="0" y="0"/>
                </a:moveTo>
                <a:lnTo>
                  <a:pt x="363" y="46"/>
                </a:lnTo>
                <a:lnTo>
                  <a:pt x="363" y="454"/>
                </a:lnTo>
                <a:lnTo>
                  <a:pt x="0" y="408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66AD8"/>
              </a:gs>
              <a:gs pos="100000">
                <a:srgbClr val="4791E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1" name="Freeform 46"/>
          <p:cNvSpPr>
            <a:spLocks/>
          </p:cNvSpPr>
          <p:nvPr/>
        </p:nvSpPr>
        <p:spPr bwMode="auto">
          <a:xfrm>
            <a:off x="1357566" y="3838689"/>
            <a:ext cx="204868" cy="511549"/>
          </a:xfrm>
          <a:custGeom>
            <a:avLst/>
            <a:gdLst>
              <a:gd name="T0" fmla="*/ 149 w 183"/>
              <a:gd name="T1" fmla="*/ 0 h 454"/>
              <a:gd name="T2" fmla="*/ 149 w 183"/>
              <a:gd name="T3" fmla="*/ 336 h 454"/>
              <a:gd name="T4" fmla="*/ 2 w 183"/>
              <a:gd name="T5" fmla="*/ 374 h 454"/>
              <a:gd name="T6" fmla="*/ 0 w 183"/>
              <a:gd name="T7" fmla="*/ 62 h 454"/>
              <a:gd name="T8" fmla="*/ 149 w 183"/>
              <a:gd name="T9" fmla="*/ 0 h 4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3"/>
              <a:gd name="T16" fmla="*/ 0 h 454"/>
              <a:gd name="T17" fmla="*/ 183 w 183"/>
              <a:gd name="T18" fmla="*/ 454 h 4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3" h="454">
                <a:moveTo>
                  <a:pt x="183" y="0"/>
                </a:moveTo>
                <a:lnTo>
                  <a:pt x="183" y="408"/>
                </a:lnTo>
                <a:lnTo>
                  <a:pt x="2" y="454"/>
                </a:lnTo>
                <a:lnTo>
                  <a:pt x="0" y="75"/>
                </a:lnTo>
                <a:lnTo>
                  <a:pt x="183" y="0"/>
                </a:lnTo>
                <a:close/>
              </a:path>
            </a:pathLst>
          </a:custGeom>
          <a:gradFill rotWithShape="1">
            <a:gsLst>
              <a:gs pos="0">
                <a:srgbClr val="04468E"/>
              </a:gs>
              <a:gs pos="100000">
                <a:srgbClr val="032C5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2" name="Freeform 47"/>
          <p:cNvSpPr>
            <a:spLocks/>
          </p:cNvSpPr>
          <p:nvPr/>
        </p:nvSpPr>
        <p:spPr bwMode="auto">
          <a:xfrm>
            <a:off x="1360049" y="4296848"/>
            <a:ext cx="612121" cy="100572"/>
          </a:xfrm>
          <a:custGeom>
            <a:avLst/>
            <a:gdLst>
              <a:gd name="T0" fmla="*/ 0 w 646"/>
              <a:gd name="T1" fmla="*/ 30 h 107"/>
              <a:gd name="T2" fmla="*/ 124 w 646"/>
              <a:gd name="T3" fmla="*/ 0 h 107"/>
              <a:gd name="T4" fmla="*/ 376 w 646"/>
              <a:gd name="T5" fmla="*/ 31 h 107"/>
              <a:gd name="T6" fmla="*/ 282 w 646"/>
              <a:gd name="T7" fmla="*/ 61 h 107"/>
              <a:gd name="T8" fmla="*/ 0 w 646"/>
              <a:gd name="T9" fmla="*/ 30 h 1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46"/>
              <a:gd name="T16" fmla="*/ 0 h 107"/>
              <a:gd name="T17" fmla="*/ 646 w 646"/>
              <a:gd name="T18" fmla="*/ 107 h 1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46" h="107">
                <a:moveTo>
                  <a:pt x="0" y="53"/>
                </a:moveTo>
                <a:lnTo>
                  <a:pt x="214" y="0"/>
                </a:lnTo>
                <a:lnTo>
                  <a:pt x="646" y="54"/>
                </a:lnTo>
                <a:lnTo>
                  <a:pt x="483" y="107"/>
                </a:lnTo>
                <a:lnTo>
                  <a:pt x="0" y="53"/>
                </a:lnTo>
                <a:close/>
              </a:path>
            </a:pathLst>
          </a:custGeom>
          <a:gradFill rotWithShape="1">
            <a:gsLst>
              <a:gs pos="0">
                <a:srgbClr val="066AD8"/>
              </a:gs>
              <a:gs pos="100000">
                <a:srgbClr val="4791E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3" name="Rectangle 50"/>
          <p:cNvSpPr>
            <a:spLocks noChangeArrowheads="1"/>
          </p:cNvSpPr>
          <p:nvPr/>
        </p:nvSpPr>
        <p:spPr bwMode="auto">
          <a:xfrm>
            <a:off x="1608357" y="3899152"/>
            <a:ext cx="319098" cy="36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algn="l" eaLnBrk="1" hangingPunct="1"/>
            <a:r>
              <a:rPr kumimoji="0" lang="en-US" altLang="ko-KR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3</a:t>
            </a:r>
          </a:p>
        </p:txBody>
      </p:sp>
      <p:sp>
        <p:nvSpPr>
          <p:cNvPr id="65" name="Freeform 48"/>
          <p:cNvSpPr>
            <a:spLocks/>
          </p:cNvSpPr>
          <p:nvPr/>
        </p:nvSpPr>
        <p:spPr bwMode="auto">
          <a:xfrm>
            <a:off x="1353841" y="4508669"/>
            <a:ext cx="413461" cy="463126"/>
          </a:xfrm>
          <a:custGeom>
            <a:avLst/>
            <a:gdLst>
              <a:gd name="T0" fmla="*/ 0 w 367"/>
              <a:gd name="T1" fmla="*/ 0 h 410"/>
              <a:gd name="T2" fmla="*/ 302 w 367"/>
              <a:gd name="T3" fmla="*/ 2 h 410"/>
              <a:gd name="T4" fmla="*/ 302 w 367"/>
              <a:gd name="T5" fmla="*/ 339 h 410"/>
              <a:gd name="T6" fmla="*/ 4 w 367"/>
              <a:gd name="T7" fmla="*/ 339 h 410"/>
              <a:gd name="T8" fmla="*/ 0 w 367"/>
              <a:gd name="T9" fmla="*/ 0 h 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7"/>
              <a:gd name="T16" fmla="*/ 0 h 410"/>
              <a:gd name="T17" fmla="*/ 367 w 367"/>
              <a:gd name="T18" fmla="*/ 410 h 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7" h="410">
                <a:moveTo>
                  <a:pt x="0" y="0"/>
                </a:moveTo>
                <a:lnTo>
                  <a:pt x="367" y="2"/>
                </a:lnTo>
                <a:lnTo>
                  <a:pt x="367" y="410"/>
                </a:lnTo>
                <a:lnTo>
                  <a:pt x="4" y="41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21A5FF"/>
              </a:gs>
              <a:gs pos="100000">
                <a:srgbClr val="5BBD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66" name="Freeform 49"/>
          <p:cNvSpPr>
            <a:spLocks/>
          </p:cNvSpPr>
          <p:nvPr/>
        </p:nvSpPr>
        <p:spPr bwMode="auto">
          <a:xfrm>
            <a:off x="1767302" y="4511152"/>
            <a:ext cx="201143" cy="460643"/>
          </a:xfrm>
          <a:custGeom>
            <a:avLst/>
            <a:gdLst>
              <a:gd name="T0" fmla="*/ 0 w 179"/>
              <a:gd name="T1" fmla="*/ 0 h 408"/>
              <a:gd name="T2" fmla="*/ 144 w 179"/>
              <a:gd name="T3" fmla="*/ 5 h 408"/>
              <a:gd name="T4" fmla="*/ 147 w 179"/>
              <a:gd name="T5" fmla="*/ 316 h 408"/>
              <a:gd name="T6" fmla="*/ 0 w 179"/>
              <a:gd name="T7" fmla="*/ 337 h 408"/>
              <a:gd name="T8" fmla="*/ 0 w 179"/>
              <a:gd name="T9" fmla="*/ 0 h 4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9"/>
              <a:gd name="T16" fmla="*/ 0 h 408"/>
              <a:gd name="T17" fmla="*/ 179 w 179"/>
              <a:gd name="T18" fmla="*/ 408 h 4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9" h="408">
                <a:moveTo>
                  <a:pt x="0" y="0"/>
                </a:moveTo>
                <a:lnTo>
                  <a:pt x="176" y="7"/>
                </a:lnTo>
                <a:lnTo>
                  <a:pt x="179" y="382"/>
                </a:lnTo>
                <a:lnTo>
                  <a:pt x="0" y="408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72C0"/>
              </a:gs>
              <a:gs pos="100000">
                <a:srgbClr val="005C9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67" name="Text Box 45"/>
          <p:cNvSpPr txBox="1">
            <a:spLocks noChangeArrowheads="1"/>
          </p:cNvSpPr>
          <p:nvPr/>
        </p:nvSpPr>
        <p:spPr bwMode="auto">
          <a:xfrm>
            <a:off x="1419647" y="4526016"/>
            <a:ext cx="319098" cy="36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eaLnBrk="1" hangingPunct="1"/>
            <a:r>
              <a:rPr kumimoji="0" lang="en-US" altLang="ko-KR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4</a:t>
            </a:r>
          </a:p>
        </p:txBody>
      </p:sp>
      <p:pic>
        <p:nvPicPr>
          <p:cNvPr id="85" name="Picture 147" descr="Untitled-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884" y="5137365"/>
            <a:ext cx="650881" cy="158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" name="Rectangle 72"/>
          <p:cNvSpPr>
            <a:spLocks noChangeArrowheads="1"/>
          </p:cNvSpPr>
          <p:nvPr/>
        </p:nvSpPr>
        <p:spPr bwMode="auto">
          <a:xfrm>
            <a:off x="2153040" y="4519874"/>
            <a:ext cx="3168352" cy="44319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최적화 설계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4" name="Rectangle 72"/>
          <p:cNvSpPr>
            <a:spLocks noChangeArrowheads="1"/>
          </p:cNvSpPr>
          <p:nvPr/>
        </p:nvSpPr>
        <p:spPr bwMode="auto">
          <a:xfrm>
            <a:off x="2153040" y="5169681"/>
            <a:ext cx="3168352" cy="44319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단계별 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VE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진행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5" name="Freeform 45"/>
          <p:cNvSpPr>
            <a:spLocks/>
          </p:cNvSpPr>
          <p:nvPr/>
        </p:nvSpPr>
        <p:spPr bwMode="auto">
          <a:xfrm>
            <a:off x="1562434" y="5143581"/>
            <a:ext cx="409736" cy="511549"/>
          </a:xfrm>
          <a:custGeom>
            <a:avLst/>
            <a:gdLst>
              <a:gd name="T0" fmla="*/ 0 w 363"/>
              <a:gd name="T1" fmla="*/ 0 h 454"/>
              <a:gd name="T2" fmla="*/ 300 w 363"/>
              <a:gd name="T3" fmla="*/ 38 h 454"/>
              <a:gd name="T4" fmla="*/ 300 w 363"/>
              <a:gd name="T5" fmla="*/ 374 h 454"/>
              <a:gd name="T6" fmla="*/ 0 w 363"/>
              <a:gd name="T7" fmla="*/ 336 h 454"/>
              <a:gd name="T8" fmla="*/ 0 w 363"/>
              <a:gd name="T9" fmla="*/ 0 h 4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3"/>
              <a:gd name="T16" fmla="*/ 0 h 454"/>
              <a:gd name="T17" fmla="*/ 363 w 363"/>
              <a:gd name="T18" fmla="*/ 454 h 4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3" h="454">
                <a:moveTo>
                  <a:pt x="0" y="0"/>
                </a:moveTo>
                <a:lnTo>
                  <a:pt x="363" y="46"/>
                </a:lnTo>
                <a:lnTo>
                  <a:pt x="363" y="454"/>
                </a:lnTo>
                <a:lnTo>
                  <a:pt x="0" y="408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66AD8"/>
              </a:gs>
              <a:gs pos="100000">
                <a:srgbClr val="4791E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6" name="Freeform 46"/>
          <p:cNvSpPr>
            <a:spLocks/>
          </p:cNvSpPr>
          <p:nvPr/>
        </p:nvSpPr>
        <p:spPr bwMode="auto">
          <a:xfrm>
            <a:off x="1357566" y="5143581"/>
            <a:ext cx="204868" cy="511549"/>
          </a:xfrm>
          <a:custGeom>
            <a:avLst/>
            <a:gdLst>
              <a:gd name="T0" fmla="*/ 149 w 183"/>
              <a:gd name="T1" fmla="*/ 0 h 454"/>
              <a:gd name="T2" fmla="*/ 149 w 183"/>
              <a:gd name="T3" fmla="*/ 336 h 454"/>
              <a:gd name="T4" fmla="*/ 2 w 183"/>
              <a:gd name="T5" fmla="*/ 374 h 454"/>
              <a:gd name="T6" fmla="*/ 0 w 183"/>
              <a:gd name="T7" fmla="*/ 62 h 454"/>
              <a:gd name="T8" fmla="*/ 149 w 183"/>
              <a:gd name="T9" fmla="*/ 0 h 4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3"/>
              <a:gd name="T16" fmla="*/ 0 h 454"/>
              <a:gd name="T17" fmla="*/ 183 w 183"/>
              <a:gd name="T18" fmla="*/ 454 h 4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3" h="454">
                <a:moveTo>
                  <a:pt x="183" y="0"/>
                </a:moveTo>
                <a:lnTo>
                  <a:pt x="183" y="408"/>
                </a:lnTo>
                <a:lnTo>
                  <a:pt x="2" y="454"/>
                </a:lnTo>
                <a:lnTo>
                  <a:pt x="0" y="75"/>
                </a:lnTo>
                <a:lnTo>
                  <a:pt x="183" y="0"/>
                </a:lnTo>
                <a:close/>
              </a:path>
            </a:pathLst>
          </a:custGeom>
          <a:gradFill rotWithShape="1">
            <a:gsLst>
              <a:gs pos="0">
                <a:srgbClr val="04468E"/>
              </a:gs>
              <a:gs pos="100000">
                <a:srgbClr val="032C5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7" name="Freeform 47"/>
          <p:cNvSpPr>
            <a:spLocks/>
          </p:cNvSpPr>
          <p:nvPr/>
        </p:nvSpPr>
        <p:spPr bwMode="auto">
          <a:xfrm>
            <a:off x="1360049" y="5601740"/>
            <a:ext cx="612121" cy="100572"/>
          </a:xfrm>
          <a:custGeom>
            <a:avLst/>
            <a:gdLst>
              <a:gd name="T0" fmla="*/ 0 w 646"/>
              <a:gd name="T1" fmla="*/ 30 h 107"/>
              <a:gd name="T2" fmla="*/ 124 w 646"/>
              <a:gd name="T3" fmla="*/ 0 h 107"/>
              <a:gd name="T4" fmla="*/ 376 w 646"/>
              <a:gd name="T5" fmla="*/ 31 h 107"/>
              <a:gd name="T6" fmla="*/ 282 w 646"/>
              <a:gd name="T7" fmla="*/ 61 h 107"/>
              <a:gd name="T8" fmla="*/ 0 w 646"/>
              <a:gd name="T9" fmla="*/ 30 h 1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46"/>
              <a:gd name="T16" fmla="*/ 0 h 107"/>
              <a:gd name="T17" fmla="*/ 646 w 646"/>
              <a:gd name="T18" fmla="*/ 107 h 1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46" h="107">
                <a:moveTo>
                  <a:pt x="0" y="53"/>
                </a:moveTo>
                <a:lnTo>
                  <a:pt x="214" y="0"/>
                </a:lnTo>
                <a:lnTo>
                  <a:pt x="646" y="54"/>
                </a:lnTo>
                <a:lnTo>
                  <a:pt x="483" y="107"/>
                </a:lnTo>
                <a:lnTo>
                  <a:pt x="0" y="53"/>
                </a:lnTo>
                <a:close/>
              </a:path>
            </a:pathLst>
          </a:custGeom>
          <a:gradFill rotWithShape="1">
            <a:gsLst>
              <a:gs pos="0">
                <a:srgbClr val="066AD8"/>
              </a:gs>
              <a:gs pos="100000">
                <a:srgbClr val="4791E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8" name="Rectangle 50"/>
          <p:cNvSpPr>
            <a:spLocks noChangeArrowheads="1"/>
          </p:cNvSpPr>
          <p:nvPr/>
        </p:nvSpPr>
        <p:spPr bwMode="auto">
          <a:xfrm>
            <a:off x="1608357" y="5204044"/>
            <a:ext cx="319098" cy="36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algn="l" eaLnBrk="1" hangingPunct="1"/>
            <a:r>
              <a:rPr kumimoji="0" lang="en-US" altLang="ko-KR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5</a:t>
            </a:r>
            <a:endParaRPr kumimoji="0" lang="en-US" altLang="ko-KR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9" name="Freeform 48"/>
          <p:cNvSpPr>
            <a:spLocks/>
          </p:cNvSpPr>
          <p:nvPr/>
        </p:nvSpPr>
        <p:spPr bwMode="auto">
          <a:xfrm>
            <a:off x="1353841" y="5813561"/>
            <a:ext cx="413461" cy="463126"/>
          </a:xfrm>
          <a:custGeom>
            <a:avLst/>
            <a:gdLst>
              <a:gd name="T0" fmla="*/ 0 w 367"/>
              <a:gd name="T1" fmla="*/ 0 h 410"/>
              <a:gd name="T2" fmla="*/ 302 w 367"/>
              <a:gd name="T3" fmla="*/ 2 h 410"/>
              <a:gd name="T4" fmla="*/ 302 w 367"/>
              <a:gd name="T5" fmla="*/ 339 h 410"/>
              <a:gd name="T6" fmla="*/ 4 w 367"/>
              <a:gd name="T7" fmla="*/ 339 h 410"/>
              <a:gd name="T8" fmla="*/ 0 w 367"/>
              <a:gd name="T9" fmla="*/ 0 h 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7"/>
              <a:gd name="T16" fmla="*/ 0 h 410"/>
              <a:gd name="T17" fmla="*/ 367 w 367"/>
              <a:gd name="T18" fmla="*/ 410 h 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7" h="410">
                <a:moveTo>
                  <a:pt x="0" y="0"/>
                </a:moveTo>
                <a:lnTo>
                  <a:pt x="367" y="2"/>
                </a:lnTo>
                <a:lnTo>
                  <a:pt x="367" y="410"/>
                </a:lnTo>
                <a:lnTo>
                  <a:pt x="4" y="41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21A5FF"/>
              </a:gs>
              <a:gs pos="100000">
                <a:srgbClr val="5BBD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30" name="Freeform 49"/>
          <p:cNvSpPr>
            <a:spLocks/>
          </p:cNvSpPr>
          <p:nvPr/>
        </p:nvSpPr>
        <p:spPr bwMode="auto">
          <a:xfrm>
            <a:off x="1767302" y="5816044"/>
            <a:ext cx="201143" cy="460643"/>
          </a:xfrm>
          <a:custGeom>
            <a:avLst/>
            <a:gdLst>
              <a:gd name="T0" fmla="*/ 0 w 179"/>
              <a:gd name="T1" fmla="*/ 0 h 408"/>
              <a:gd name="T2" fmla="*/ 144 w 179"/>
              <a:gd name="T3" fmla="*/ 5 h 408"/>
              <a:gd name="T4" fmla="*/ 147 w 179"/>
              <a:gd name="T5" fmla="*/ 316 h 408"/>
              <a:gd name="T6" fmla="*/ 0 w 179"/>
              <a:gd name="T7" fmla="*/ 337 h 408"/>
              <a:gd name="T8" fmla="*/ 0 w 179"/>
              <a:gd name="T9" fmla="*/ 0 h 4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9"/>
              <a:gd name="T16" fmla="*/ 0 h 408"/>
              <a:gd name="T17" fmla="*/ 179 w 179"/>
              <a:gd name="T18" fmla="*/ 408 h 4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9" h="408">
                <a:moveTo>
                  <a:pt x="0" y="0"/>
                </a:moveTo>
                <a:lnTo>
                  <a:pt x="176" y="7"/>
                </a:lnTo>
                <a:lnTo>
                  <a:pt x="179" y="382"/>
                </a:lnTo>
                <a:lnTo>
                  <a:pt x="0" y="408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72C0"/>
              </a:gs>
              <a:gs pos="100000">
                <a:srgbClr val="005C9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1419647" y="5830908"/>
            <a:ext cx="319098" cy="36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eaLnBrk="1" hangingPunct="1"/>
            <a:r>
              <a:rPr kumimoji="0" lang="en-US" altLang="ko-KR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6</a:t>
            </a:r>
            <a:endParaRPr kumimoji="0" lang="en-US" altLang="ko-KR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2" name="Rectangle 72"/>
          <p:cNvSpPr>
            <a:spLocks noChangeArrowheads="1"/>
          </p:cNvSpPr>
          <p:nvPr/>
        </p:nvSpPr>
        <p:spPr bwMode="auto">
          <a:xfrm>
            <a:off x="2153040" y="5792450"/>
            <a:ext cx="3168352" cy="50783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설계사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, CM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사 선정방안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7102-3076-4430-8CB1-D511A92F2D22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0573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그림 67" descr="백그라운드1.png"/>
          <p:cNvPicPr>
            <a:picLocks noChangeAspect="1"/>
          </p:cNvPicPr>
          <p:nvPr/>
        </p:nvPicPr>
        <p:blipFill>
          <a:blip r:embed="rId3" cstate="print">
            <a:lum bright="10000"/>
          </a:blip>
          <a:srcRect t="34325"/>
          <a:stretch>
            <a:fillRect/>
          </a:stretch>
        </p:blipFill>
        <p:spPr>
          <a:xfrm>
            <a:off x="-624" y="3972940"/>
            <a:ext cx="9906624" cy="2885060"/>
          </a:xfrm>
          <a:prstGeom prst="rect">
            <a:avLst/>
          </a:prstGeom>
        </p:spPr>
      </p:pic>
      <p:grpSp>
        <p:nvGrpSpPr>
          <p:cNvPr id="6" name="그룹 5"/>
          <p:cNvGrpSpPr/>
          <p:nvPr/>
        </p:nvGrpSpPr>
        <p:grpSpPr>
          <a:xfrm>
            <a:off x="8439150" y="376089"/>
            <a:ext cx="1466850" cy="360040"/>
            <a:chOff x="8439150" y="298748"/>
            <a:chExt cx="1466850" cy="360040"/>
          </a:xfrm>
        </p:grpSpPr>
        <p:grpSp>
          <p:nvGrpSpPr>
            <p:cNvPr id="3" name="그룹 2"/>
            <p:cNvGrpSpPr/>
            <p:nvPr/>
          </p:nvGrpSpPr>
          <p:grpSpPr>
            <a:xfrm>
              <a:off x="8439150" y="323850"/>
              <a:ext cx="1466850" cy="333375"/>
              <a:chOff x="8121352" y="239440"/>
              <a:chExt cx="1784648" cy="432048"/>
            </a:xfrm>
          </p:grpSpPr>
          <p:sp>
            <p:nvSpPr>
              <p:cNvPr id="2" name="모서리가 둥근 직사각형 1"/>
              <p:cNvSpPr/>
              <p:nvPr/>
            </p:nvSpPr>
            <p:spPr>
              <a:xfrm>
                <a:off x="8121352" y="239440"/>
                <a:ext cx="288032" cy="432048"/>
              </a:xfrm>
              <a:prstGeom prst="roundRect">
                <a:avLst>
                  <a:gd name="adj" fmla="val 2328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" name="모서리가 둥근 직사각형 25"/>
              <p:cNvSpPr/>
              <p:nvPr/>
            </p:nvSpPr>
            <p:spPr>
              <a:xfrm>
                <a:off x="8337376" y="239440"/>
                <a:ext cx="1568624" cy="432048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4" name="직사각형 23"/>
            <p:cNvSpPr/>
            <p:nvPr/>
          </p:nvSpPr>
          <p:spPr>
            <a:xfrm>
              <a:off x="8557520" y="298748"/>
              <a:ext cx="1276472" cy="360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r"/>
              <a:r>
                <a:rPr lang="ko-KR" altLang="en-US" sz="1200" dirty="0" smtClean="0"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성전건축 유의사항</a:t>
              </a:r>
              <a:endParaRPr lang="ko-KR" altLang="en-US" sz="12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31" name="직사각형 30"/>
          <p:cNvSpPr/>
          <p:nvPr/>
        </p:nvSpPr>
        <p:spPr>
          <a:xfrm>
            <a:off x="647378" y="1115219"/>
            <a:ext cx="417646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altLang="ko-KR" sz="2000" b="1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1. </a:t>
            </a:r>
            <a:r>
              <a:rPr lang="ko-KR" altLang="en-US" sz="2000" b="1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공사비 절감 방안</a:t>
            </a:r>
            <a:endParaRPr lang="ko-KR" altLang="en-US" sz="2000" b="1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647378" y="221171"/>
            <a:ext cx="624983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ko-KR" altLang="en-US" sz="2800" b="1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공사비 절감방안</a:t>
            </a:r>
            <a:endParaRPr lang="ko-KR" altLang="en-US" sz="2800" b="1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1356959" y="2640240"/>
            <a:ext cx="6781419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1356959" y="4834165"/>
            <a:ext cx="6781419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타원 12"/>
          <p:cNvSpPr/>
          <p:nvPr/>
        </p:nvSpPr>
        <p:spPr>
          <a:xfrm>
            <a:off x="1570287" y="2154597"/>
            <a:ext cx="963712" cy="972096"/>
          </a:xfrm>
          <a:prstGeom prst="ellipse">
            <a:avLst/>
          </a:prstGeom>
          <a:gradFill>
            <a:gsLst>
              <a:gs pos="0">
                <a:schemeClr val="bg1">
                  <a:tint val="80000"/>
                  <a:satMod val="300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</a:gradFill>
          <a:ln w="101600">
            <a:gradFill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5400000" scaled="0"/>
            </a:gra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anchor="ctr"/>
          <a:lstStyle/>
          <a:p>
            <a:pPr algn="ctr" defTabSz="957203">
              <a:defRPr/>
            </a:pPr>
            <a:endParaRPr lang="en-US" altLang="ko-KR" sz="1200" dirty="0">
              <a:solidFill>
                <a:schemeClr val="bg2">
                  <a:lumMod val="1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2872688" y="2154597"/>
            <a:ext cx="963712" cy="972096"/>
          </a:xfrm>
          <a:prstGeom prst="ellipse">
            <a:avLst/>
          </a:prstGeom>
          <a:gradFill>
            <a:gsLst>
              <a:gs pos="0">
                <a:schemeClr val="bg1">
                  <a:tint val="80000"/>
                  <a:satMod val="300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</a:gradFill>
          <a:ln w="101600">
            <a:gradFill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5400000" scaled="0"/>
            </a:gra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anchor="ctr"/>
          <a:lstStyle/>
          <a:p>
            <a:pPr algn="ctr" defTabSz="957203">
              <a:defRPr/>
            </a:pPr>
            <a:endParaRPr lang="en-US" altLang="ko-KR" sz="1200" dirty="0">
              <a:solidFill>
                <a:schemeClr val="bg2">
                  <a:lumMod val="1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5" name="타원 14"/>
          <p:cNvSpPr/>
          <p:nvPr/>
        </p:nvSpPr>
        <p:spPr>
          <a:xfrm>
            <a:off x="4157653" y="2154597"/>
            <a:ext cx="963712" cy="972096"/>
          </a:xfrm>
          <a:prstGeom prst="ellipse">
            <a:avLst/>
          </a:prstGeom>
          <a:gradFill>
            <a:gsLst>
              <a:gs pos="0">
                <a:schemeClr val="bg1">
                  <a:tint val="80000"/>
                  <a:satMod val="300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</a:gradFill>
          <a:ln w="101600">
            <a:gradFill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5400000" scaled="0"/>
            </a:gra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anchor="ctr"/>
          <a:lstStyle/>
          <a:p>
            <a:pPr algn="ctr" defTabSz="957203">
              <a:defRPr/>
            </a:pPr>
            <a:endParaRPr lang="en-US" altLang="ko-KR" sz="1200" dirty="0">
              <a:solidFill>
                <a:schemeClr val="bg2">
                  <a:lumMod val="1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6" name="타원 15"/>
          <p:cNvSpPr/>
          <p:nvPr/>
        </p:nvSpPr>
        <p:spPr>
          <a:xfrm>
            <a:off x="5514005" y="2154597"/>
            <a:ext cx="963712" cy="972096"/>
          </a:xfrm>
          <a:prstGeom prst="ellipse">
            <a:avLst/>
          </a:prstGeom>
          <a:gradFill>
            <a:gsLst>
              <a:gs pos="0">
                <a:schemeClr val="bg1">
                  <a:tint val="80000"/>
                  <a:satMod val="300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</a:gradFill>
          <a:ln w="101600">
            <a:solidFill>
              <a:srgbClr val="0069B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anchor="ctr"/>
          <a:lstStyle/>
          <a:p>
            <a:pPr algn="ctr" defTabSz="957203">
              <a:defRPr/>
            </a:pPr>
            <a:endParaRPr lang="en-US" altLang="ko-KR" sz="1200" dirty="0">
              <a:solidFill>
                <a:schemeClr val="bg2">
                  <a:lumMod val="1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7" name="타원 16"/>
          <p:cNvSpPr/>
          <p:nvPr/>
        </p:nvSpPr>
        <p:spPr>
          <a:xfrm>
            <a:off x="6941744" y="2154597"/>
            <a:ext cx="963712" cy="972096"/>
          </a:xfrm>
          <a:prstGeom prst="ellipse">
            <a:avLst/>
          </a:prstGeom>
          <a:gradFill>
            <a:gsLst>
              <a:gs pos="0">
                <a:schemeClr val="bg1">
                  <a:tint val="80000"/>
                  <a:satMod val="300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</a:gradFill>
          <a:ln w="101600">
            <a:gradFill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5400000" scaled="0"/>
            </a:gra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anchor="ctr"/>
          <a:lstStyle/>
          <a:p>
            <a:pPr algn="ctr" defTabSz="957203">
              <a:defRPr/>
            </a:pPr>
            <a:endParaRPr lang="en-US" altLang="ko-KR" sz="1200" dirty="0">
              <a:solidFill>
                <a:schemeClr val="bg2">
                  <a:lumMod val="1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8" name="그룹 5"/>
          <p:cNvGrpSpPr>
            <a:grpSpLocks/>
          </p:cNvGrpSpPr>
          <p:nvPr/>
        </p:nvGrpSpPr>
        <p:grpSpPr bwMode="auto">
          <a:xfrm>
            <a:off x="5211094" y="2365602"/>
            <a:ext cx="1570419" cy="600075"/>
            <a:chOff x="5058048" y="2416195"/>
            <a:chExt cx="1584176" cy="600212"/>
          </a:xfrm>
        </p:grpSpPr>
        <p:sp>
          <p:nvSpPr>
            <p:cNvPr id="63" name="TextBox 4"/>
            <p:cNvSpPr txBox="1">
              <a:spLocks noChangeArrowheads="1"/>
            </p:cNvSpPr>
            <p:nvPr/>
          </p:nvSpPr>
          <p:spPr bwMode="auto">
            <a:xfrm>
              <a:off x="5058048" y="2416195"/>
              <a:ext cx="1584176" cy="277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ko-KR" sz="12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CONSTRUCTION</a:t>
              </a:r>
              <a:endPara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64" name="TextBox 82"/>
            <p:cNvSpPr txBox="1">
              <a:spLocks noChangeArrowheads="1"/>
            </p:cNvSpPr>
            <p:nvPr/>
          </p:nvSpPr>
          <p:spPr bwMode="auto">
            <a:xfrm>
              <a:off x="5058048" y="2693194"/>
              <a:ext cx="1584176" cy="32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ko-KR" altLang="en-US" sz="150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시공</a:t>
              </a:r>
            </a:p>
          </p:txBody>
        </p:sp>
      </p:grpSp>
      <p:sp>
        <p:nvSpPr>
          <p:cNvPr id="19" name="TextBox 84"/>
          <p:cNvSpPr txBox="1">
            <a:spLocks noChangeArrowheads="1"/>
          </p:cNvSpPr>
          <p:nvPr/>
        </p:nvSpPr>
        <p:spPr bwMode="auto">
          <a:xfrm>
            <a:off x="4057613" y="2365602"/>
            <a:ext cx="117817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>
            <a:spAutoFit/>
          </a:bodyPr>
          <a:lstStyle/>
          <a:p>
            <a:pPr algn="ctr"/>
            <a:r>
              <a:rPr lang="en-US" altLang="ko-KR" sz="1200">
                <a:latin typeface="HY헤드라인M" panose="02030600000101010101" pitchFamily="18" charset="-127"/>
                <a:ea typeface="HY헤드라인M" panose="02030600000101010101" pitchFamily="18" charset="-127"/>
              </a:rPr>
              <a:t>BID</a:t>
            </a:r>
            <a:endParaRPr lang="ko-KR" altLang="en-US" sz="120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0" name="TextBox 85"/>
          <p:cNvSpPr txBox="1">
            <a:spLocks noChangeArrowheads="1"/>
          </p:cNvSpPr>
          <p:nvPr/>
        </p:nvSpPr>
        <p:spPr bwMode="auto">
          <a:xfrm>
            <a:off x="4057613" y="2643415"/>
            <a:ext cx="117817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>
            <a:spAutoFit/>
          </a:bodyPr>
          <a:lstStyle/>
          <a:p>
            <a:pPr algn="ctr"/>
            <a:r>
              <a:rPr lang="ko-KR" altLang="en-US" sz="1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발주</a:t>
            </a:r>
          </a:p>
        </p:txBody>
      </p:sp>
      <p:sp>
        <p:nvSpPr>
          <p:cNvPr id="21" name="TextBox 86"/>
          <p:cNvSpPr txBox="1">
            <a:spLocks noChangeArrowheads="1"/>
          </p:cNvSpPr>
          <p:nvPr/>
        </p:nvSpPr>
        <p:spPr bwMode="auto">
          <a:xfrm>
            <a:off x="2764669" y="2365602"/>
            <a:ext cx="117963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>
            <a:spAutoFit/>
          </a:bodyPr>
          <a:lstStyle/>
          <a:p>
            <a:pPr algn="ctr"/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DESIGN</a:t>
            </a:r>
            <a:endParaRPr lang="ko-KR" altLang="en-US" sz="12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2" name="TextBox 87"/>
          <p:cNvSpPr txBox="1">
            <a:spLocks noChangeArrowheads="1"/>
          </p:cNvSpPr>
          <p:nvPr/>
        </p:nvSpPr>
        <p:spPr bwMode="auto">
          <a:xfrm>
            <a:off x="2764669" y="2643415"/>
            <a:ext cx="117963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>
            <a:spAutoFit/>
          </a:bodyPr>
          <a:lstStyle/>
          <a:p>
            <a:pPr algn="ctr"/>
            <a:r>
              <a:rPr lang="ko-KR" altLang="en-US" sz="1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설계</a:t>
            </a:r>
          </a:p>
        </p:txBody>
      </p:sp>
      <p:sp>
        <p:nvSpPr>
          <p:cNvPr id="23" name="TextBox 88"/>
          <p:cNvSpPr txBox="1">
            <a:spLocks noChangeArrowheads="1"/>
          </p:cNvSpPr>
          <p:nvPr/>
        </p:nvSpPr>
        <p:spPr bwMode="auto">
          <a:xfrm>
            <a:off x="1464462" y="2365602"/>
            <a:ext cx="1176724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>
            <a:spAutoFit/>
          </a:bodyPr>
          <a:lstStyle/>
          <a:p>
            <a:pPr algn="ctr"/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PLAN</a:t>
            </a:r>
            <a:endParaRPr lang="ko-KR" altLang="en-US" sz="12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5" name="TextBox 89"/>
          <p:cNvSpPr txBox="1">
            <a:spLocks noChangeArrowheads="1"/>
          </p:cNvSpPr>
          <p:nvPr/>
        </p:nvSpPr>
        <p:spPr bwMode="auto">
          <a:xfrm>
            <a:off x="1464462" y="2643415"/>
            <a:ext cx="1176724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>
            <a:spAutoFit/>
          </a:bodyPr>
          <a:lstStyle/>
          <a:p>
            <a:pPr algn="ctr"/>
            <a:r>
              <a:rPr lang="ko-KR" altLang="en-US" sz="1500">
                <a:latin typeface="HY헤드라인M" panose="02030600000101010101" pitchFamily="18" charset="-127"/>
                <a:ea typeface="HY헤드라인M" panose="02030600000101010101" pitchFamily="18" charset="-127"/>
              </a:rPr>
              <a:t>기획</a:t>
            </a:r>
          </a:p>
        </p:txBody>
      </p:sp>
      <p:sp>
        <p:nvSpPr>
          <p:cNvPr id="27" name="TextBox 90"/>
          <p:cNvSpPr txBox="1">
            <a:spLocks noChangeArrowheads="1"/>
          </p:cNvSpPr>
          <p:nvPr/>
        </p:nvSpPr>
        <p:spPr bwMode="auto">
          <a:xfrm>
            <a:off x="6835264" y="2365602"/>
            <a:ext cx="1176724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>
            <a:spAutoFit/>
          </a:bodyPr>
          <a:lstStyle/>
          <a:p>
            <a:pPr algn="ctr"/>
            <a:r>
              <a:rPr lang="en-US" altLang="ko-KR" sz="1200">
                <a:latin typeface="HY헤드라인M" panose="02030600000101010101" pitchFamily="18" charset="-127"/>
                <a:ea typeface="HY헤드라인M" panose="02030600000101010101" pitchFamily="18" charset="-127"/>
              </a:rPr>
              <a:t>O&amp;M</a:t>
            </a:r>
            <a:endParaRPr lang="ko-KR" altLang="en-US" sz="120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8" name="TextBox 91"/>
          <p:cNvSpPr txBox="1">
            <a:spLocks noChangeArrowheads="1"/>
          </p:cNvSpPr>
          <p:nvPr/>
        </p:nvSpPr>
        <p:spPr bwMode="auto">
          <a:xfrm>
            <a:off x="6835264" y="2643415"/>
            <a:ext cx="1176724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>
            <a:spAutoFit/>
          </a:bodyPr>
          <a:lstStyle/>
          <a:p>
            <a:pPr algn="ctr"/>
            <a:r>
              <a:rPr lang="ko-KR" altLang="en-US" sz="1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유지관리</a:t>
            </a:r>
          </a:p>
        </p:txBody>
      </p:sp>
      <p:sp>
        <p:nvSpPr>
          <p:cNvPr id="29" name="타원 28"/>
          <p:cNvSpPr/>
          <p:nvPr/>
        </p:nvSpPr>
        <p:spPr>
          <a:xfrm>
            <a:off x="1570287" y="4303807"/>
            <a:ext cx="963712" cy="972096"/>
          </a:xfrm>
          <a:prstGeom prst="ellipse">
            <a:avLst/>
          </a:prstGeom>
          <a:gradFill>
            <a:gsLst>
              <a:gs pos="0">
                <a:schemeClr val="bg1">
                  <a:tint val="80000"/>
                  <a:satMod val="300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</a:gradFill>
          <a:ln w="101600">
            <a:solidFill>
              <a:srgbClr val="0069B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anchor="ctr"/>
          <a:lstStyle/>
          <a:p>
            <a:pPr algn="ctr" defTabSz="957203">
              <a:defRPr/>
            </a:pPr>
            <a:endParaRPr lang="en-US" altLang="ko-KR" sz="1200" dirty="0">
              <a:solidFill>
                <a:schemeClr val="bg2">
                  <a:lumMod val="1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0" name="타원 29"/>
          <p:cNvSpPr/>
          <p:nvPr/>
        </p:nvSpPr>
        <p:spPr>
          <a:xfrm>
            <a:off x="2872688" y="4303807"/>
            <a:ext cx="963712" cy="972096"/>
          </a:xfrm>
          <a:prstGeom prst="ellipse">
            <a:avLst/>
          </a:prstGeom>
          <a:gradFill>
            <a:gsLst>
              <a:gs pos="0">
                <a:schemeClr val="bg1">
                  <a:tint val="80000"/>
                  <a:satMod val="300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</a:gradFill>
          <a:ln w="101600">
            <a:solidFill>
              <a:srgbClr val="0069B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anchor="ctr"/>
          <a:lstStyle/>
          <a:p>
            <a:pPr algn="ctr" defTabSz="957203">
              <a:defRPr/>
            </a:pPr>
            <a:endParaRPr lang="en-US" altLang="ko-KR" sz="1200" dirty="0">
              <a:solidFill>
                <a:schemeClr val="bg2">
                  <a:lumMod val="1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2" name="타원 31"/>
          <p:cNvSpPr/>
          <p:nvPr/>
        </p:nvSpPr>
        <p:spPr>
          <a:xfrm>
            <a:off x="4157653" y="4303807"/>
            <a:ext cx="963712" cy="972096"/>
          </a:xfrm>
          <a:prstGeom prst="ellipse">
            <a:avLst/>
          </a:prstGeom>
          <a:gradFill>
            <a:gsLst>
              <a:gs pos="0">
                <a:schemeClr val="bg1">
                  <a:tint val="80000"/>
                  <a:satMod val="300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</a:gradFill>
          <a:ln w="101600">
            <a:solidFill>
              <a:srgbClr val="0069B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anchor="ctr"/>
          <a:lstStyle/>
          <a:p>
            <a:pPr algn="ctr" defTabSz="957203">
              <a:defRPr/>
            </a:pPr>
            <a:endParaRPr lang="en-US" altLang="ko-KR" sz="1200" dirty="0">
              <a:solidFill>
                <a:schemeClr val="bg2">
                  <a:lumMod val="1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3" name="타원 32"/>
          <p:cNvSpPr/>
          <p:nvPr/>
        </p:nvSpPr>
        <p:spPr>
          <a:xfrm>
            <a:off x="5514005" y="4303807"/>
            <a:ext cx="963712" cy="972096"/>
          </a:xfrm>
          <a:prstGeom prst="ellipse">
            <a:avLst/>
          </a:prstGeom>
          <a:gradFill>
            <a:gsLst>
              <a:gs pos="0">
                <a:schemeClr val="bg1">
                  <a:tint val="80000"/>
                  <a:satMod val="300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</a:gradFill>
          <a:ln w="101600">
            <a:solidFill>
              <a:srgbClr val="0069B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anchor="ctr"/>
          <a:lstStyle/>
          <a:p>
            <a:pPr algn="ctr" defTabSz="957203">
              <a:defRPr/>
            </a:pPr>
            <a:endParaRPr lang="en-US" altLang="ko-KR" sz="1200" dirty="0">
              <a:solidFill>
                <a:schemeClr val="bg2">
                  <a:lumMod val="1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6" name="타원 35"/>
          <p:cNvSpPr/>
          <p:nvPr/>
        </p:nvSpPr>
        <p:spPr>
          <a:xfrm>
            <a:off x="6941744" y="4303807"/>
            <a:ext cx="963712" cy="972096"/>
          </a:xfrm>
          <a:prstGeom prst="ellipse">
            <a:avLst/>
          </a:prstGeom>
          <a:gradFill>
            <a:gsLst>
              <a:gs pos="0">
                <a:schemeClr val="bg1">
                  <a:tint val="80000"/>
                  <a:satMod val="300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</a:gradFill>
          <a:ln w="101600">
            <a:solidFill>
              <a:srgbClr val="0069B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anchor="ctr"/>
          <a:lstStyle/>
          <a:p>
            <a:pPr algn="ctr" defTabSz="957203">
              <a:defRPr/>
            </a:pPr>
            <a:endParaRPr lang="en-US" altLang="ko-KR" sz="1200" dirty="0">
              <a:solidFill>
                <a:schemeClr val="bg2">
                  <a:lumMod val="1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37" name="그룹 97"/>
          <p:cNvGrpSpPr>
            <a:grpSpLocks/>
          </p:cNvGrpSpPr>
          <p:nvPr/>
        </p:nvGrpSpPr>
        <p:grpSpPr bwMode="auto">
          <a:xfrm>
            <a:off x="5211094" y="4515077"/>
            <a:ext cx="1570419" cy="600075"/>
            <a:chOff x="5058048" y="2416195"/>
            <a:chExt cx="1584176" cy="600212"/>
          </a:xfrm>
        </p:grpSpPr>
        <p:sp>
          <p:nvSpPr>
            <p:cNvPr id="61" name="TextBox 98"/>
            <p:cNvSpPr txBox="1">
              <a:spLocks noChangeArrowheads="1"/>
            </p:cNvSpPr>
            <p:nvPr/>
          </p:nvSpPr>
          <p:spPr bwMode="auto">
            <a:xfrm>
              <a:off x="5058048" y="2416195"/>
              <a:ext cx="1584176" cy="277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ko-KR" sz="120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CONSTRUCTION</a:t>
              </a:r>
              <a:endParaRPr lang="ko-KR" altLang="en-US" sz="120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62" name="TextBox 99"/>
            <p:cNvSpPr txBox="1">
              <a:spLocks noChangeArrowheads="1"/>
            </p:cNvSpPr>
            <p:nvPr/>
          </p:nvSpPr>
          <p:spPr bwMode="auto">
            <a:xfrm>
              <a:off x="5058048" y="2693194"/>
              <a:ext cx="1584176" cy="32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ko-KR" altLang="en-US" sz="150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시공</a:t>
              </a:r>
            </a:p>
          </p:txBody>
        </p:sp>
      </p:grpSp>
      <p:sp>
        <p:nvSpPr>
          <p:cNvPr id="38" name="TextBox 100"/>
          <p:cNvSpPr txBox="1">
            <a:spLocks noChangeArrowheads="1"/>
          </p:cNvSpPr>
          <p:nvPr/>
        </p:nvSpPr>
        <p:spPr bwMode="auto">
          <a:xfrm>
            <a:off x="4057613" y="4515077"/>
            <a:ext cx="117817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>
            <a:spAutoFit/>
          </a:bodyPr>
          <a:lstStyle/>
          <a:p>
            <a:pPr algn="ctr"/>
            <a:r>
              <a:rPr lang="en-US" altLang="ko-KR" sz="1200">
                <a:latin typeface="HY헤드라인M" panose="02030600000101010101" pitchFamily="18" charset="-127"/>
                <a:ea typeface="HY헤드라인M" panose="02030600000101010101" pitchFamily="18" charset="-127"/>
              </a:rPr>
              <a:t>BID</a:t>
            </a:r>
            <a:endParaRPr lang="ko-KR" altLang="en-US" sz="120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9" name="TextBox 101"/>
          <p:cNvSpPr txBox="1">
            <a:spLocks noChangeArrowheads="1"/>
          </p:cNvSpPr>
          <p:nvPr/>
        </p:nvSpPr>
        <p:spPr bwMode="auto">
          <a:xfrm>
            <a:off x="4057613" y="4792890"/>
            <a:ext cx="117817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>
            <a:spAutoFit/>
          </a:bodyPr>
          <a:lstStyle/>
          <a:p>
            <a:pPr algn="ctr"/>
            <a:r>
              <a:rPr lang="ko-KR" altLang="en-US" sz="1500">
                <a:latin typeface="HY헤드라인M" panose="02030600000101010101" pitchFamily="18" charset="-127"/>
                <a:ea typeface="HY헤드라인M" panose="02030600000101010101" pitchFamily="18" charset="-127"/>
              </a:rPr>
              <a:t>발주</a:t>
            </a:r>
          </a:p>
        </p:txBody>
      </p:sp>
      <p:sp>
        <p:nvSpPr>
          <p:cNvPr id="40" name="TextBox 102"/>
          <p:cNvSpPr txBox="1">
            <a:spLocks noChangeArrowheads="1"/>
          </p:cNvSpPr>
          <p:nvPr/>
        </p:nvSpPr>
        <p:spPr bwMode="auto">
          <a:xfrm>
            <a:off x="2764669" y="4515077"/>
            <a:ext cx="117963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>
            <a:spAutoFit/>
          </a:bodyPr>
          <a:lstStyle/>
          <a:p>
            <a:pPr algn="ctr"/>
            <a:r>
              <a:rPr lang="en-US" altLang="ko-KR" sz="1200">
                <a:latin typeface="HY헤드라인M" panose="02030600000101010101" pitchFamily="18" charset="-127"/>
                <a:ea typeface="HY헤드라인M" panose="02030600000101010101" pitchFamily="18" charset="-127"/>
              </a:rPr>
              <a:t>DESIGN</a:t>
            </a:r>
            <a:endParaRPr lang="ko-KR" altLang="en-US" sz="120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1" name="TextBox 103"/>
          <p:cNvSpPr txBox="1">
            <a:spLocks noChangeArrowheads="1"/>
          </p:cNvSpPr>
          <p:nvPr/>
        </p:nvSpPr>
        <p:spPr bwMode="auto">
          <a:xfrm>
            <a:off x="2764669" y="4792890"/>
            <a:ext cx="117963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>
            <a:spAutoFit/>
          </a:bodyPr>
          <a:lstStyle/>
          <a:p>
            <a:pPr algn="ctr"/>
            <a:r>
              <a:rPr lang="ko-KR" altLang="en-US" sz="1500">
                <a:latin typeface="HY헤드라인M" panose="02030600000101010101" pitchFamily="18" charset="-127"/>
                <a:ea typeface="HY헤드라인M" panose="02030600000101010101" pitchFamily="18" charset="-127"/>
              </a:rPr>
              <a:t>설계</a:t>
            </a:r>
          </a:p>
        </p:txBody>
      </p:sp>
      <p:sp>
        <p:nvSpPr>
          <p:cNvPr id="42" name="TextBox 110"/>
          <p:cNvSpPr txBox="1">
            <a:spLocks noChangeArrowheads="1"/>
          </p:cNvSpPr>
          <p:nvPr/>
        </p:nvSpPr>
        <p:spPr bwMode="auto">
          <a:xfrm>
            <a:off x="1464462" y="4515077"/>
            <a:ext cx="1176724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>
            <a:spAutoFit/>
          </a:bodyPr>
          <a:lstStyle/>
          <a:p>
            <a:pPr algn="ctr"/>
            <a:r>
              <a:rPr lang="en-US" altLang="ko-KR" sz="1200">
                <a:latin typeface="HY헤드라인M" panose="02030600000101010101" pitchFamily="18" charset="-127"/>
                <a:ea typeface="HY헤드라인M" panose="02030600000101010101" pitchFamily="18" charset="-127"/>
              </a:rPr>
              <a:t>PLAN</a:t>
            </a:r>
            <a:endParaRPr lang="ko-KR" altLang="en-US" sz="120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3" name="TextBox 111"/>
          <p:cNvSpPr txBox="1">
            <a:spLocks noChangeArrowheads="1"/>
          </p:cNvSpPr>
          <p:nvPr/>
        </p:nvSpPr>
        <p:spPr bwMode="auto">
          <a:xfrm>
            <a:off x="1464462" y="4792890"/>
            <a:ext cx="1176724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>
            <a:spAutoFit/>
          </a:bodyPr>
          <a:lstStyle/>
          <a:p>
            <a:pPr algn="ctr"/>
            <a:r>
              <a:rPr lang="ko-KR" altLang="en-US" sz="1500">
                <a:latin typeface="HY헤드라인M" panose="02030600000101010101" pitchFamily="18" charset="-127"/>
                <a:ea typeface="HY헤드라인M" panose="02030600000101010101" pitchFamily="18" charset="-127"/>
              </a:rPr>
              <a:t>기획</a:t>
            </a:r>
          </a:p>
        </p:txBody>
      </p:sp>
      <p:sp>
        <p:nvSpPr>
          <p:cNvPr id="44" name="TextBox 112"/>
          <p:cNvSpPr txBox="1">
            <a:spLocks noChangeArrowheads="1"/>
          </p:cNvSpPr>
          <p:nvPr/>
        </p:nvSpPr>
        <p:spPr bwMode="auto">
          <a:xfrm>
            <a:off x="6835264" y="4515077"/>
            <a:ext cx="1176724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>
            <a:spAutoFit/>
          </a:bodyPr>
          <a:lstStyle/>
          <a:p>
            <a:pPr algn="ctr"/>
            <a:r>
              <a:rPr lang="en-US" altLang="ko-KR" sz="1200">
                <a:latin typeface="HY헤드라인M" panose="02030600000101010101" pitchFamily="18" charset="-127"/>
                <a:ea typeface="HY헤드라인M" panose="02030600000101010101" pitchFamily="18" charset="-127"/>
              </a:rPr>
              <a:t>O&amp;M</a:t>
            </a:r>
            <a:endParaRPr lang="ko-KR" altLang="en-US" sz="120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5" name="TextBox 113"/>
          <p:cNvSpPr txBox="1">
            <a:spLocks noChangeArrowheads="1"/>
          </p:cNvSpPr>
          <p:nvPr/>
        </p:nvSpPr>
        <p:spPr bwMode="auto">
          <a:xfrm>
            <a:off x="6835264" y="4792890"/>
            <a:ext cx="1176724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>
            <a:spAutoFit/>
          </a:bodyPr>
          <a:lstStyle/>
          <a:p>
            <a:pPr algn="ctr"/>
            <a:r>
              <a:rPr lang="ko-KR" altLang="en-US" sz="1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유지관리</a:t>
            </a:r>
          </a:p>
        </p:txBody>
      </p:sp>
      <p:grpSp>
        <p:nvGrpSpPr>
          <p:cNvPr id="46" name="그룹 13"/>
          <p:cNvGrpSpPr>
            <a:grpSpLocks/>
          </p:cNvGrpSpPr>
          <p:nvPr/>
        </p:nvGrpSpPr>
        <p:grpSpPr bwMode="auto">
          <a:xfrm>
            <a:off x="1352600" y="2214790"/>
            <a:ext cx="6765440" cy="3387725"/>
            <a:chOff x="1687910" y="2129621"/>
            <a:chExt cx="6823670" cy="3387611"/>
          </a:xfrm>
        </p:grpSpPr>
        <p:cxnSp>
          <p:nvCxnSpPr>
            <p:cNvPr id="55" name="직선 연결선 54"/>
            <p:cNvCxnSpPr/>
            <p:nvPr/>
          </p:nvCxnSpPr>
          <p:spPr>
            <a:xfrm>
              <a:off x="8511580" y="2129621"/>
              <a:ext cx="0" cy="1300118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직선 연결선 55"/>
            <p:cNvCxnSpPr/>
            <p:nvPr/>
          </p:nvCxnSpPr>
          <p:spPr>
            <a:xfrm>
              <a:off x="1687910" y="2129621"/>
              <a:ext cx="0" cy="1300118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직선 연결선 56"/>
            <p:cNvCxnSpPr/>
            <p:nvPr/>
          </p:nvCxnSpPr>
          <p:spPr>
            <a:xfrm>
              <a:off x="5579614" y="2129621"/>
              <a:ext cx="0" cy="1300118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직선 연결선 57"/>
            <p:cNvCxnSpPr/>
            <p:nvPr/>
          </p:nvCxnSpPr>
          <p:spPr>
            <a:xfrm>
              <a:off x="7163550" y="2129621"/>
              <a:ext cx="0" cy="1300118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직선 연결선 58"/>
            <p:cNvCxnSpPr/>
            <p:nvPr/>
          </p:nvCxnSpPr>
          <p:spPr>
            <a:xfrm>
              <a:off x="8511580" y="4217113"/>
              <a:ext cx="0" cy="1300119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직선 연결선 59"/>
            <p:cNvCxnSpPr/>
            <p:nvPr/>
          </p:nvCxnSpPr>
          <p:spPr>
            <a:xfrm>
              <a:off x="1687910" y="4217113"/>
              <a:ext cx="0" cy="1300119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7" name="직선 화살표 연결선 46"/>
          <p:cNvCxnSpPr/>
          <p:nvPr/>
        </p:nvCxnSpPr>
        <p:spPr>
          <a:xfrm>
            <a:off x="5235791" y="3454627"/>
            <a:ext cx="1545722" cy="0"/>
          </a:xfrm>
          <a:prstGeom prst="straightConnector1">
            <a:avLst/>
          </a:prstGeom>
          <a:ln w="38100">
            <a:solidFill>
              <a:srgbClr val="002774"/>
            </a:solidFill>
            <a:headEnd type="arrow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직선 화살표 연결선 47"/>
          <p:cNvCxnSpPr/>
          <p:nvPr/>
        </p:nvCxnSpPr>
        <p:spPr>
          <a:xfrm>
            <a:off x="1352600" y="5531077"/>
            <a:ext cx="6765440" cy="0"/>
          </a:xfrm>
          <a:prstGeom prst="straightConnector1">
            <a:avLst/>
          </a:prstGeom>
          <a:ln w="38100">
            <a:solidFill>
              <a:srgbClr val="002774"/>
            </a:solidFill>
            <a:headEnd type="arrow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630960" y="5654213"/>
            <a:ext cx="2017105" cy="323161"/>
          </a:xfrm>
          <a:prstGeom prst="rect">
            <a:avLst/>
          </a:prstGeom>
          <a:solidFill>
            <a:srgbClr val="002774">
              <a:alpha val="94000"/>
            </a:srgb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91434" tIns="45718" rIns="91434" bIns="45718" anchor="ctr" anchorCtr="0">
            <a:spAutoFit/>
          </a:bodyPr>
          <a:lstStyle/>
          <a:p>
            <a:pPr algn="ctr" defTabSz="957203">
              <a:defRPr/>
            </a:pPr>
            <a:r>
              <a:rPr lang="ko-KR" altLang="en-US" sz="15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건설사업관리 </a:t>
            </a:r>
            <a:r>
              <a:rPr lang="en-US" altLang="ko-KR" sz="15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(CM)</a:t>
            </a:r>
            <a:endParaRPr lang="ko-KR" altLang="en-US" sz="1500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396854" y="3578314"/>
            <a:ext cx="1177897" cy="323161"/>
          </a:xfrm>
          <a:prstGeom prst="rect">
            <a:avLst/>
          </a:prstGeom>
          <a:solidFill>
            <a:srgbClr val="002774">
              <a:alpha val="94000"/>
            </a:srgb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91434" tIns="45718" rIns="91434" bIns="45718" anchor="ctr" anchorCtr="0">
            <a:spAutoFit/>
          </a:bodyPr>
          <a:lstStyle/>
          <a:p>
            <a:pPr algn="ctr" defTabSz="957203">
              <a:defRPr/>
            </a:pPr>
            <a:r>
              <a:rPr lang="ko-KR" altLang="en-US" sz="15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감리</a:t>
            </a:r>
          </a:p>
        </p:txBody>
      </p:sp>
      <p:grpSp>
        <p:nvGrpSpPr>
          <p:cNvPr id="7" name="그룹 6"/>
          <p:cNvGrpSpPr/>
          <p:nvPr/>
        </p:nvGrpSpPr>
        <p:grpSpPr>
          <a:xfrm>
            <a:off x="311153" y="2154465"/>
            <a:ext cx="895347" cy="3424237"/>
            <a:chOff x="311153" y="2154465"/>
            <a:chExt cx="999489" cy="3424237"/>
          </a:xfrm>
        </p:grpSpPr>
        <p:sp>
          <p:nvSpPr>
            <p:cNvPr id="50" name="모서리가 둥근 직사각형 49"/>
            <p:cNvSpPr/>
            <p:nvPr/>
          </p:nvSpPr>
          <p:spPr>
            <a:xfrm>
              <a:off x="311153" y="2154465"/>
              <a:ext cx="999489" cy="1295400"/>
            </a:xfrm>
            <a:prstGeom prst="roundRect">
              <a:avLst>
                <a:gd name="adj" fmla="val 6738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4" tIns="45718" rIns="91434" bIns="45718" anchor="ctr"/>
            <a:lstStyle/>
            <a:p>
              <a:pPr algn="ctr" defTabSz="957203">
                <a:defRPr/>
              </a:pPr>
              <a:endParaRPr lang="ko-KR" altLang="en-US" sz="150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51" name="모서리가 둥근 직사각형 50"/>
            <p:cNvSpPr/>
            <p:nvPr/>
          </p:nvSpPr>
          <p:spPr>
            <a:xfrm>
              <a:off x="311153" y="4283302"/>
              <a:ext cx="999489" cy="1295400"/>
            </a:xfrm>
            <a:prstGeom prst="roundRect">
              <a:avLst>
                <a:gd name="adj" fmla="val 9575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4" tIns="45718" rIns="91434" bIns="45718" anchor="ctr"/>
            <a:lstStyle/>
            <a:p>
              <a:pPr algn="ctr" defTabSz="957203">
                <a:defRPr/>
              </a:pPr>
              <a:endParaRPr lang="ko-KR" altLang="en-US" sz="150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463740" y="2581502"/>
              <a:ext cx="692865" cy="353939"/>
            </a:xfrm>
            <a:prstGeom prst="rect">
              <a:avLst/>
            </a:prstGeom>
          </p:spPr>
          <p:txBody>
            <a:bodyPr wrap="none" lIns="91434" tIns="45718" rIns="91434" bIns="45718">
              <a:spAutoFit/>
            </a:bodyPr>
            <a:lstStyle/>
            <a:p>
              <a:pPr algn="ctr" defTabSz="957203">
                <a:tabLst>
                  <a:tab pos="614598" algn="l"/>
                </a:tabLst>
                <a:defRPr/>
              </a:pPr>
              <a:r>
                <a:rPr lang="ko-KR" altLang="en-US" sz="1700" dirty="0">
                  <a:ln w="11430"/>
                  <a:solidFill>
                    <a:schemeClr val="bg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감리</a:t>
              </a:r>
            </a:p>
          </p:txBody>
        </p:sp>
        <p:sp>
          <p:nvSpPr>
            <p:cNvPr id="54" name="직사각형 53"/>
            <p:cNvSpPr/>
            <p:nvPr/>
          </p:nvSpPr>
          <p:spPr>
            <a:xfrm>
              <a:off x="462118" y="4353152"/>
              <a:ext cx="694652" cy="1138769"/>
            </a:xfrm>
            <a:prstGeom prst="rect">
              <a:avLst/>
            </a:prstGeom>
          </p:spPr>
          <p:txBody>
            <a:bodyPr wrap="none" lIns="91434" tIns="45718" rIns="91434" bIns="45718">
              <a:spAutoFit/>
            </a:bodyPr>
            <a:lstStyle/>
            <a:p>
              <a:pPr algn="ctr" defTabSz="957203">
                <a:tabLst>
                  <a:tab pos="614598" algn="l"/>
                </a:tabLst>
                <a:defRPr/>
              </a:pPr>
              <a:r>
                <a:rPr lang="ko-KR" altLang="en-US" sz="1700" dirty="0">
                  <a:ln w="11430"/>
                  <a:solidFill>
                    <a:schemeClr val="bg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건설</a:t>
              </a:r>
              <a:endParaRPr lang="en-US" altLang="ko-KR" sz="1700" dirty="0">
                <a:ln w="11430"/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pPr algn="ctr" defTabSz="957203">
                <a:tabLst>
                  <a:tab pos="614598" algn="l"/>
                </a:tabLst>
                <a:defRPr/>
              </a:pPr>
              <a:r>
                <a:rPr lang="ko-KR" altLang="en-US" sz="1700" dirty="0">
                  <a:ln w="11430"/>
                  <a:solidFill>
                    <a:schemeClr val="bg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사업</a:t>
              </a:r>
              <a:endParaRPr lang="en-US" altLang="ko-KR" sz="1700" dirty="0">
                <a:ln w="11430"/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pPr algn="ctr" defTabSz="957203">
                <a:tabLst>
                  <a:tab pos="614598" algn="l"/>
                </a:tabLst>
                <a:defRPr/>
              </a:pPr>
              <a:r>
                <a:rPr lang="ko-KR" altLang="en-US" sz="1700" dirty="0">
                  <a:ln w="11430"/>
                  <a:solidFill>
                    <a:schemeClr val="bg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관리</a:t>
              </a:r>
              <a:endParaRPr lang="en-US" altLang="ko-KR" sz="1700" dirty="0">
                <a:ln w="11430"/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pPr algn="ctr" defTabSz="957203">
                <a:tabLst>
                  <a:tab pos="614598" algn="l"/>
                </a:tabLst>
                <a:defRPr/>
              </a:pPr>
              <a:r>
                <a:rPr lang="en-US" altLang="ko-KR" sz="1700" dirty="0">
                  <a:ln w="11430"/>
                  <a:solidFill>
                    <a:schemeClr val="bg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(CM)</a:t>
              </a:r>
              <a:endParaRPr lang="ko-KR" altLang="en-US" sz="1700" dirty="0">
                <a:ln w="11430"/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5" name="모서리가 둥근 직사각형 64"/>
          <p:cNvSpPr/>
          <p:nvPr/>
        </p:nvSpPr>
        <p:spPr>
          <a:xfrm>
            <a:off x="8220322" y="2154465"/>
            <a:ext cx="1485206" cy="1295400"/>
          </a:xfrm>
          <a:prstGeom prst="roundRect">
            <a:avLst>
              <a:gd name="adj" fmla="val 4706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anchor="ctr"/>
          <a:lstStyle/>
          <a:p>
            <a:pPr algn="ctr">
              <a:lnSpc>
                <a:spcPct val="1200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시공단계에서</a:t>
            </a:r>
            <a:endParaRPr lang="en-US" altLang="ko-KR" sz="1400" dirty="0" smtClean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>
              <a:lnSpc>
                <a:spcPct val="1200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공사비 절감</a:t>
            </a:r>
            <a:endParaRPr lang="en-US" altLang="ko-KR" sz="1400" dirty="0" smtClean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>
              <a:lnSpc>
                <a:spcPct val="1200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효과는 경미함</a:t>
            </a:r>
            <a:endParaRPr lang="ko-KR" altLang="en-US" sz="1400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6" name="모서리가 둥근 직사각형 65"/>
          <p:cNvSpPr/>
          <p:nvPr/>
        </p:nvSpPr>
        <p:spPr>
          <a:xfrm>
            <a:off x="8220322" y="4353152"/>
            <a:ext cx="1485206" cy="1295400"/>
          </a:xfrm>
          <a:prstGeom prst="roundRect">
            <a:avLst>
              <a:gd name="adj" fmla="val 6471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anchor="ctr"/>
          <a:lstStyle/>
          <a:p>
            <a:pPr algn="ctr">
              <a:lnSpc>
                <a:spcPct val="1200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사업초기단계</a:t>
            </a:r>
            <a:endParaRPr lang="en-US" altLang="ko-KR" sz="1400" dirty="0" smtClean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>
              <a:lnSpc>
                <a:spcPct val="1200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에서 공사비</a:t>
            </a:r>
            <a:endParaRPr lang="en-US" altLang="ko-KR" sz="1400" dirty="0" smtClean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>
              <a:lnSpc>
                <a:spcPct val="1200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절감효과가 </a:t>
            </a:r>
            <a:endParaRPr lang="en-US" altLang="ko-KR" sz="1400" dirty="0" smtClean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>
              <a:lnSpc>
                <a:spcPct val="1200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제일 좋음</a:t>
            </a:r>
            <a:endParaRPr lang="ko-KR" altLang="en-US" sz="1400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7102-3076-4430-8CB1-D511A92F2D22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09268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2156</Words>
  <Application>Microsoft Office PowerPoint</Application>
  <PresentationFormat>A4 용지(210x297mm)</PresentationFormat>
  <Paragraphs>676</Paragraphs>
  <Slides>31</Slides>
  <Notes>20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31</vt:i4>
      </vt:variant>
    </vt:vector>
  </HeadingPairs>
  <TitlesOfParts>
    <vt:vector size="32" baseType="lpstr">
      <vt:lpstr>Office 테마</vt:lpstr>
      <vt:lpstr>  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kcm</dc:creator>
  <cp:lastModifiedBy>genkorea</cp:lastModifiedBy>
  <cp:revision>41</cp:revision>
  <cp:lastPrinted>2018-05-16T12:03:32Z</cp:lastPrinted>
  <dcterms:created xsi:type="dcterms:W3CDTF">2018-05-16T05:30:02Z</dcterms:created>
  <dcterms:modified xsi:type="dcterms:W3CDTF">2018-05-23T01:25:09Z</dcterms:modified>
</cp:coreProperties>
</file>